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8" r:id="rId1"/>
  </p:sldMasterIdLst>
  <p:notesMasterIdLst>
    <p:notesMasterId r:id="rId11"/>
  </p:notesMasterIdLst>
  <p:handoutMasterIdLst>
    <p:handoutMasterId r:id="rId12"/>
  </p:handoutMasterIdLst>
  <p:sldIdLst>
    <p:sldId id="273" r:id="rId2"/>
    <p:sldId id="292" r:id="rId3"/>
    <p:sldId id="274" r:id="rId4"/>
    <p:sldId id="293" r:id="rId5"/>
    <p:sldId id="286" r:id="rId6"/>
    <p:sldId id="294" r:id="rId7"/>
    <p:sldId id="288" r:id="rId8"/>
    <p:sldId id="295" r:id="rId9"/>
    <p:sldId id="28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5" autoAdjust="0"/>
    <p:restoredTop sz="94716" autoAdjust="0"/>
  </p:normalViewPr>
  <p:slideViewPr>
    <p:cSldViewPr>
      <p:cViewPr varScale="1">
        <p:scale>
          <a:sx n="68" d="100"/>
          <a:sy n="68" d="100"/>
        </p:scale>
        <p:origin x="136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3" d="100"/>
          <a:sy n="73" d="100"/>
        </p:scale>
        <p:origin x="-210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582A07D-D3AD-4B31-AFA8-F9F1C71730C5}" type="datetimeFigureOut">
              <a:rPr lang="tr-TR" smtClean="0"/>
              <a:pPr/>
              <a:t>28.1.2018</a:t>
            </a:fld>
            <a:endParaRPr lang="tr-T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1B7CF6-8205-4D48-B9CC-1CABFAC874C8}" type="slidenum">
              <a:rPr lang="tr-TR" smtClean="0"/>
              <a:pPr/>
              <a:t>‹#›</a:t>
            </a:fld>
            <a:endParaRPr lang="tr-TR"/>
          </a:p>
        </p:txBody>
      </p:sp>
    </p:spTree>
    <p:extLst>
      <p:ext uri="{BB962C8B-B14F-4D97-AF65-F5344CB8AC3E}">
        <p14:creationId xmlns:p14="http://schemas.microsoft.com/office/powerpoint/2010/main" val="3958408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E8EA58-2B75-4926-8763-B94A932CE954}" type="datetimeFigureOut">
              <a:rPr lang="tr-TR" smtClean="0"/>
              <a:pPr/>
              <a:t>28.1.2018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DBFC52-B92B-406E-8E15-D94F44616167}" type="slidenum">
              <a:rPr lang="tr-TR" smtClean="0"/>
              <a:pPr/>
              <a:t>‹#›</a:t>
            </a:fld>
            <a:endParaRPr lang="tr-TR"/>
          </a:p>
        </p:txBody>
      </p:sp>
    </p:spTree>
    <p:extLst>
      <p:ext uri="{BB962C8B-B14F-4D97-AF65-F5344CB8AC3E}">
        <p14:creationId xmlns:p14="http://schemas.microsoft.com/office/powerpoint/2010/main" val="2014292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1</a:t>
            </a:fld>
            <a:endParaRPr lang="tr-TR"/>
          </a:p>
        </p:txBody>
      </p:sp>
    </p:spTree>
    <p:extLst>
      <p:ext uri="{BB962C8B-B14F-4D97-AF65-F5344CB8AC3E}">
        <p14:creationId xmlns:p14="http://schemas.microsoft.com/office/powerpoint/2010/main" val="2874647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2</a:t>
            </a:fld>
            <a:endParaRPr lang="tr-TR"/>
          </a:p>
        </p:txBody>
      </p:sp>
    </p:spTree>
    <p:extLst>
      <p:ext uri="{BB962C8B-B14F-4D97-AF65-F5344CB8AC3E}">
        <p14:creationId xmlns:p14="http://schemas.microsoft.com/office/powerpoint/2010/main" val="4078889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3</a:t>
            </a:fld>
            <a:endParaRPr lang="tr-TR"/>
          </a:p>
        </p:txBody>
      </p:sp>
    </p:spTree>
    <p:extLst>
      <p:ext uri="{BB962C8B-B14F-4D97-AF65-F5344CB8AC3E}">
        <p14:creationId xmlns:p14="http://schemas.microsoft.com/office/powerpoint/2010/main" val="4097794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4</a:t>
            </a:fld>
            <a:endParaRPr lang="tr-TR"/>
          </a:p>
        </p:txBody>
      </p:sp>
    </p:spTree>
    <p:extLst>
      <p:ext uri="{BB962C8B-B14F-4D97-AF65-F5344CB8AC3E}">
        <p14:creationId xmlns:p14="http://schemas.microsoft.com/office/powerpoint/2010/main" val="2461718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5</a:t>
            </a:fld>
            <a:endParaRPr lang="tr-TR"/>
          </a:p>
        </p:txBody>
      </p:sp>
    </p:spTree>
    <p:extLst>
      <p:ext uri="{BB962C8B-B14F-4D97-AF65-F5344CB8AC3E}">
        <p14:creationId xmlns:p14="http://schemas.microsoft.com/office/powerpoint/2010/main" val="1179642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6</a:t>
            </a:fld>
            <a:endParaRPr lang="tr-TR"/>
          </a:p>
        </p:txBody>
      </p:sp>
    </p:spTree>
    <p:extLst>
      <p:ext uri="{BB962C8B-B14F-4D97-AF65-F5344CB8AC3E}">
        <p14:creationId xmlns:p14="http://schemas.microsoft.com/office/powerpoint/2010/main" val="555105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7</a:t>
            </a:fld>
            <a:endParaRPr lang="tr-TR"/>
          </a:p>
        </p:txBody>
      </p:sp>
    </p:spTree>
    <p:extLst>
      <p:ext uri="{BB962C8B-B14F-4D97-AF65-F5344CB8AC3E}">
        <p14:creationId xmlns:p14="http://schemas.microsoft.com/office/powerpoint/2010/main" val="498360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3DDBFC52-B92B-406E-8E15-D94F44616167}" type="slidenum">
              <a:rPr lang="tr-TR" smtClean="0"/>
              <a:pPr/>
              <a:t>8</a:t>
            </a:fld>
            <a:endParaRPr lang="tr-TR"/>
          </a:p>
        </p:txBody>
      </p:sp>
    </p:spTree>
    <p:extLst>
      <p:ext uri="{BB962C8B-B14F-4D97-AF65-F5344CB8AC3E}">
        <p14:creationId xmlns:p14="http://schemas.microsoft.com/office/powerpoint/2010/main" val="1709898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0" name="Rounded Rectangle 9"/>
          <p:cNvSpPr/>
          <p:nvPr userDrawn="1"/>
        </p:nvSpPr>
        <p:spPr>
          <a:xfrm>
            <a:off x="0" y="1196752"/>
            <a:ext cx="9144000" cy="144016"/>
          </a:xfrm>
          <a:prstGeom prst="roundRect">
            <a:avLst/>
          </a:prstGeom>
          <a:solidFill>
            <a:schemeClr val="tx1">
              <a:lumMod val="85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Picture 2" descr="E:\aa_data02_CLIENTS\MJD\MJD_logo_transparent.gif"/>
          <p:cNvPicPr>
            <a:picLocks noChangeAspect="1" noChangeArrowheads="1"/>
          </p:cNvPicPr>
          <p:nvPr userDrawn="1"/>
        </p:nvPicPr>
        <p:blipFill>
          <a:blip r:embed="rId2" cstate="print"/>
          <a:srcRect/>
          <a:stretch>
            <a:fillRect/>
          </a:stretch>
        </p:blipFill>
        <p:spPr bwMode="auto">
          <a:xfrm>
            <a:off x="251520" y="116632"/>
            <a:ext cx="1054324" cy="1059830"/>
          </a:xfrm>
          <a:prstGeom prst="rect">
            <a:avLst/>
          </a:prstGeom>
          <a:noFill/>
        </p:spPr>
      </p:pic>
      <p:sp>
        <p:nvSpPr>
          <p:cNvPr id="12" name="Date Placeholder 3"/>
          <p:cNvSpPr>
            <a:spLocks noGrp="1"/>
          </p:cNvSpPr>
          <p:nvPr>
            <p:ph type="dt" sz="half" idx="2"/>
          </p:nvPr>
        </p:nvSpPr>
        <p:spPr>
          <a:xfrm>
            <a:off x="457200" y="6356350"/>
            <a:ext cx="2133600" cy="365125"/>
          </a:xfrm>
          <a:prstGeom prst="rect">
            <a:avLst/>
          </a:prstGeom>
        </p:spPr>
        <p:txBody>
          <a:bodyPr/>
          <a:lstStyle>
            <a:lvl1pPr algn="ctr">
              <a:defRPr sz="1400"/>
            </a:lvl1pPr>
          </a:lstStyle>
          <a:p>
            <a:fld id="{F8FE6D66-7BB8-44A0-911D-59701196B913}" type="datetime1">
              <a:rPr lang="tr-TR" smtClean="0"/>
              <a:pPr/>
              <a:t>28.1.2018</a:t>
            </a:fld>
            <a:endParaRPr lang="tr-TR" dirty="0"/>
          </a:p>
        </p:txBody>
      </p:sp>
      <p:sp>
        <p:nvSpPr>
          <p:cNvPr id="13" name="Footer Placeholder 4"/>
          <p:cNvSpPr>
            <a:spLocks noGrp="1"/>
          </p:cNvSpPr>
          <p:nvPr>
            <p:ph type="ftr" sz="quarter" idx="3"/>
          </p:nvPr>
        </p:nvSpPr>
        <p:spPr>
          <a:xfrm>
            <a:off x="3124200" y="6237312"/>
            <a:ext cx="3175992" cy="484163"/>
          </a:xfrm>
          <a:prstGeom prst="rect">
            <a:avLst/>
          </a:prstGeom>
        </p:spPr>
        <p:txBody>
          <a:bodyPr/>
          <a:lstStyle>
            <a:lvl1pPr algn="ctr">
              <a:defRPr sz="1400"/>
            </a:lvl1pPr>
          </a:lstStyle>
          <a:p>
            <a:r>
              <a:rPr lang="tr-TR" smtClean="0"/>
              <a:t>MJD AKADEMİ</a:t>
            </a:r>
            <a:endParaRPr lang="tr-TR" dirty="0"/>
          </a:p>
        </p:txBody>
      </p:sp>
      <p:sp>
        <p:nvSpPr>
          <p:cNvPr id="15" name="Title 1"/>
          <p:cNvSpPr txBox="1">
            <a:spLocks/>
          </p:cNvSpPr>
          <p:nvPr userDrawn="1"/>
        </p:nvSpPr>
        <p:spPr>
          <a:xfrm>
            <a:off x="1259632" y="274638"/>
            <a:ext cx="7884368" cy="922114"/>
          </a:xfrm>
          <a:prstGeom prst="rect">
            <a:avLst/>
          </a:prstGeom>
        </p:spPr>
        <p:txBody>
          <a:bodyPr vert="horz" lIns="45720" rIns="45720" anchor="ctr">
            <a:normAutofit/>
          </a:bodyPr>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600" b="0" i="0" u="none" strike="noStrike" kern="1200" cap="none" spc="0" normalizeH="0" baseline="0" noProof="0" smtClean="0">
                <a:ln>
                  <a:noFill/>
                </a:ln>
                <a:solidFill>
                  <a:schemeClr val="tx1"/>
                </a:solidFill>
                <a:effectLst/>
                <a:uLnTx/>
                <a:uFillTx/>
                <a:latin typeface="+mj-lt"/>
                <a:ea typeface="+mj-ea"/>
                <a:cs typeface="+mj-cs"/>
              </a:rPr>
              <a:t>Click to edit Master title style</a:t>
            </a:r>
            <a:endParaRPr kumimoji="0" lang="en-US" sz="4600" b="0" i="0" u="none" strike="noStrike" kern="1200" cap="none" spc="0" normalizeH="0" baseline="0" noProof="0">
              <a:ln>
                <a:noFill/>
              </a:ln>
              <a:solidFill>
                <a:schemeClr val="tx1"/>
              </a:solidFill>
              <a:effectLst/>
              <a:uLnTx/>
              <a:uFillTx/>
              <a:latin typeface="+mj-lt"/>
              <a:ea typeface="+mj-ea"/>
              <a:cs typeface="+mj-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274638"/>
            <a:ext cx="7884368" cy="922114"/>
          </a:xfrm>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3"/>
          <p:cNvSpPr>
            <a:spLocks noGrp="1"/>
          </p:cNvSpPr>
          <p:nvPr>
            <p:ph type="dt" sz="half" idx="2"/>
          </p:nvPr>
        </p:nvSpPr>
        <p:spPr>
          <a:xfrm>
            <a:off x="457200" y="6356350"/>
            <a:ext cx="2133600" cy="365125"/>
          </a:xfrm>
          <a:prstGeom prst="rect">
            <a:avLst/>
          </a:prstGeom>
        </p:spPr>
        <p:txBody>
          <a:bodyPr/>
          <a:lstStyle>
            <a:lvl1pPr algn="ctr">
              <a:defRPr sz="1400"/>
            </a:lvl1pPr>
          </a:lstStyle>
          <a:p>
            <a:fld id="{F8FE6D66-7BB8-44A0-911D-59701196B913}" type="datetime1">
              <a:rPr lang="tr-TR" smtClean="0"/>
              <a:pPr/>
              <a:t>28.1.2018</a:t>
            </a:fld>
            <a:endParaRPr lang="tr-TR" dirty="0"/>
          </a:p>
        </p:txBody>
      </p:sp>
      <p:sp>
        <p:nvSpPr>
          <p:cNvPr id="8" name="Footer Placeholder 4"/>
          <p:cNvSpPr>
            <a:spLocks noGrp="1"/>
          </p:cNvSpPr>
          <p:nvPr>
            <p:ph type="ftr" sz="quarter" idx="3"/>
          </p:nvPr>
        </p:nvSpPr>
        <p:spPr>
          <a:xfrm>
            <a:off x="3124200" y="6237312"/>
            <a:ext cx="3175992" cy="484163"/>
          </a:xfrm>
          <a:prstGeom prst="rect">
            <a:avLst/>
          </a:prstGeom>
        </p:spPr>
        <p:txBody>
          <a:bodyPr/>
          <a:lstStyle>
            <a:lvl1pPr algn="ctr">
              <a:defRPr sz="1400"/>
            </a:lvl1pPr>
          </a:lstStyle>
          <a:p>
            <a:r>
              <a:rPr lang="tr-TR" smtClean="0"/>
              <a:t>MJD AKADEMİ</a:t>
            </a:r>
            <a:endParaRPr lang="tr-TR" dirty="0"/>
          </a:p>
        </p:txBody>
      </p:sp>
      <p:sp>
        <p:nvSpPr>
          <p:cNvPr id="9" name="Slide Number Placeholder 5"/>
          <p:cNvSpPr>
            <a:spLocks noGrp="1"/>
          </p:cNvSpPr>
          <p:nvPr>
            <p:ph type="sldNum" sz="quarter" idx="4"/>
          </p:nvPr>
        </p:nvSpPr>
        <p:spPr>
          <a:xfrm>
            <a:off x="6553200" y="6448251"/>
            <a:ext cx="2133600" cy="365125"/>
          </a:xfrm>
          <a:prstGeom prst="rect">
            <a:avLst/>
          </a:prstGeom>
        </p:spPr>
        <p:txBody>
          <a:bodyPr/>
          <a:lstStyle>
            <a:lvl1pPr algn="ctr">
              <a:defRPr sz="1200"/>
            </a:lvl1pPr>
          </a:lstStyle>
          <a:p>
            <a:fld id="{7345FAF6-137E-4E83-8994-AFCBB740154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0" cap="none" spc="0" baseline="0">
                <a:ln w="18415"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kumimoji="0" lang="en-US" dirty="0" smtClean="0"/>
              <a:t>Click to edit Master title style</a:t>
            </a:r>
            <a:endParaRPr kumimoji="0" lang="en-US" dirty="0"/>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0" name="Rounded Rectangle 9"/>
          <p:cNvSpPr/>
          <p:nvPr userDrawn="1"/>
        </p:nvSpPr>
        <p:spPr>
          <a:xfrm>
            <a:off x="0" y="1196752"/>
            <a:ext cx="9144000" cy="144016"/>
          </a:xfrm>
          <a:prstGeom prst="roundRect">
            <a:avLst/>
          </a:prstGeom>
          <a:solidFill>
            <a:schemeClr val="tx1">
              <a:lumMod val="85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Picture 2" descr="E:\aa_data02_CLIENTS\MJD\MJD_logo_transparent.gif"/>
          <p:cNvPicPr>
            <a:picLocks noChangeAspect="1" noChangeArrowheads="1"/>
          </p:cNvPicPr>
          <p:nvPr userDrawn="1"/>
        </p:nvPicPr>
        <p:blipFill>
          <a:blip r:embed="rId2" cstate="print"/>
          <a:srcRect/>
          <a:stretch>
            <a:fillRect/>
          </a:stretch>
        </p:blipFill>
        <p:spPr bwMode="auto">
          <a:xfrm>
            <a:off x="251520" y="116632"/>
            <a:ext cx="1054324" cy="1059830"/>
          </a:xfrm>
          <a:prstGeom prst="rect">
            <a:avLst/>
          </a:prstGeom>
          <a:noFill/>
        </p:spPr>
      </p:pic>
      <p:sp>
        <p:nvSpPr>
          <p:cNvPr id="12" name="Date Placeholder 3"/>
          <p:cNvSpPr>
            <a:spLocks noGrp="1"/>
          </p:cNvSpPr>
          <p:nvPr>
            <p:ph type="dt" sz="half" idx="2"/>
          </p:nvPr>
        </p:nvSpPr>
        <p:spPr>
          <a:xfrm>
            <a:off x="457200" y="6356350"/>
            <a:ext cx="2133600" cy="365125"/>
          </a:xfrm>
          <a:prstGeom prst="rect">
            <a:avLst/>
          </a:prstGeom>
        </p:spPr>
        <p:txBody>
          <a:bodyPr/>
          <a:lstStyle>
            <a:lvl1pPr algn="ctr">
              <a:defRPr sz="1400"/>
            </a:lvl1pPr>
          </a:lstStyle>
          <a:p>
            <a:fld id="{F8FE6D66-7BB8-44A0-911D-59701196B913}" type="datetime1">
              <a:rPr lang="tr-TR" smtClean="0"/>
              <a:pPr/>
              <a:t>28.1.2018</a:t>
            </a:fld>
            <a:endParaRPr lang="tr-TR" dirty="0"/>
          </a:p>
        </p:txBody>
      </p:sp>
      <p:sp>
        <p:nvSpPr>
          <p:cNvPr id="13" name="Footer Placeholder 4"/>
          <p:cNvSpPr>
            <a:spLocks noGrp="1"/>
          </p:cNvSpPr>
          <p:nvPr>
            <p:ph type="ftr" sz="quarter" idx="3"/>
          </p:nvPr>
        </p:nvSpPr>
        <p:spPr>
          <a:xfrm>
            <a:off x="3124200" y="6237312"/>
            <a:ext cx="3175992" cy="484163"/>
          </a:xfrm>
          <a:prstGeom prst="rect">
            <a:avLst/>
          </a:prstGeom>
        </p:spPr>
        <p:txBody>
          <a:bodyPr/>
          <a:lstStyle>
            <a:lvl1pPr algn="ctr">
              <a:defRPr sz="1400"/>
            </a:lvl1pPr>
          </a:lstStyle>
          <a:p>
            <a:r>
              <a:rPr lang="tr-TR" smtClean="0"/>
              <a:t>MJD AKADEMİ</a:t>
            </a:r>
            <a:endParaRPr lang="tr-TR" dirty="0"/>
          </a:p>
        </p:txBody>
      </p:sp>
      <p:sp>
        <p:nvSpPr>
          <p:cNvPr id="14" name="Slide Number Placeholder 5"/>
          <p:cNvSpPr>
            <a:spLocks noGrp="1"/>
          </p:cNvSpPr>
          <p:nvPr>
            <p:ph type="sldNum" sz="quarter" idx="4"/>
          </p:nvPr>
        </p:nvSpPr>
        <p:spPr>
          <a:xfrm>
            <a:off x="6553200" y="6356350"/>
            <a:ext cx="2133600" cy="365125"/>
          </a:xfrm>
          <a:prstGeom prst="rect">
            <a:avLst/>
          </a:prstGeom>
        </p:spPr>
        <p:txBody>
          <a:bodyPr/>
          <a:lstStyle>
            <a:lvl1pPr algn="ctr">
              <a:defRPr sz="1400"/>
            </a:lvl1pPr>
          </a:lstStyle>
          <a:p>
            <a:fld id="{7345FAF6-137E-4E83-8994-AFCBB7401547}"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31640" y="274638"/>
            <a:ext cx="7812360" cy="922114"/>
          </a:xfrm>
        </p:spPr>
        <p:txBody>
          <a:bodyPr/>
          <a:lstStyle/>
          <a:p>
            <a:r>
              <a:rPr kumimoji="0" lang="en-US" dirty="0" smtClean="0"/>
              <a:t>Click to edit Master title style</a:t>
            </a:r>
            <a:endParaRPr kumimoji="0" lang="en-US" dirty="0"/>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3"/>
          <p:cNvSpPr>
            <a:spLocks noGrp="1"/>
          </p:cNvSpPr>
          <p:nvPr>
            <p:ph type="dt" sz="half" idx="10"/>
          </p:nvPr>
        </p:nvSpPr>
        <p:spPr>
          <a:xfrm>
            <a:off x="457200" y="6356350"/>
            <a:ext cx="2133600" cy="365125"/>
          </a:xfrm>
          <a:prstGeom prst="rect">
            <a:avLst/>
          </a:prstGeom>
        </p:spPr>
        <p:txBody>
          <a:bodyPr/>
          <a:lstStyle>
            <a:lvl1pPr algn="ctr">
              <a:defRPr sz="1400"/>
            </a:lvl1pPr>
          </a:lstStyle>
          <a:p>
            <a:fld id="{F8FE6D66-7BB8-44A0-911D-59701196B913}" type="datetime1">
              <a:rPr lang="tr-TR" smtClean="0"/>
              <a:pPr/>
              <a:t>28.1.2018</a:t>
            </a:fld>
            <a:endParaRPr lang="tr-TR" dirty="0"/>
          </a:p>
        </p:txBody>
      </p:sp>
      <p:sp>
        <p:nvSpPr>
          <p:cNvPr id="9" name="Footer Placeholder 4"/>
          <p:cNvSpPr>
            <a:spLocks noGrp="1"/>
          </p:cNvSpPr>
          <p:nvPr>
            <p:ph type="ftr" sz="quarter" idx="3"/>
          </p:nvPr>
        </p:nvSpPr>
        <p:spPr>
          <a:xfrm>
            <a:off x="3124200" y="6237312"/>
            <a:ext cx="3175992" cy="484163"/>
          </a:xfrm>
          <a:prstGeom prst="rect">
            <a:avLst/>
          </a:prstGeom>
        </p:spPr>
        <p:txBody>
          <a:bodyPr/>
          <a:lstStyle>
            <a:lvl1pPr algn="ctr">
              <a:defRPr sz="1400"/>
            </a:lvl1pPr>
          </a:lstStyle>
          <a:p>
            <a:r>
              <a:rPr lang="tr-TR" dirty="0" smtClean="0"/>
              <a:t>MJD AKADEMİ</a:t>
            </a:r>
            <a:endParaRPr lang="tr-TR" dirty="0"/>
          </a:p>
        </p:txBody>
      </p:sp>
      <p:sp>
        <p:nvSpPr>
          <p:cNvPr id="10" name="Slide Number Placeholder 5"/>
          <p:cNvSpPr>
            <a:spLocks noGrp="1"/>
          </p:cNvSpPr>
          <p:nvPr>
            <p:ph type="sldNum" sz="quarter" idx="4"/>
          </p:nvPr>
        </p:nvSpPr>
        <p:spPr>
          <a:xfrm>
            <a:off x="6553200" y="6453336"/>
            <a:ext cx="2133600" cy="365125"/>
          </a:xfrm>
          <a:prstGeom prst="rect">
            <a:avLst/>
          </a:prstGeom>
        </p:spPr>
        <p:txBody>
          <a:bodyPr/>
          <a:lstStyle>
            <a:lvl1pPr algn="ctr">
              <a:defRPr sz="1200"/>
            </a:lvl1pPr>
          </a:lstStyle>
          <a:p>
            <a:fld id="{7345FAF6-137E-4E83-8994-AFCBB740154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Rounded Rectangle 9"/>
          <p:cNvSpPr/>
          <p:nvPr userDrawn="1"/>
        </p:nvSpPr>
        <p:spPr>
          <a:xfrm>
            <a:off x="0" y="1196752"/>
            <a:ext cx="9144000" cy="144016"/>
          </a:xfrm>
          <a:prstGeom prst="roundRect">
            <a:avLst/>
          </a:prstGeom>
          <a:solidFill>
            <a:schemeClr val="tx1">
              <a:lumMod val="85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Picture 2" descr="E:\aa_data02_CLIENTS\MJD\MJD_logo_transparent.gif"/>
          <p:cNvPicPr>
            <a:picLocks noChangeAspect="1" noChangeArrowheads="1"/>
          </p:cNvPicPr>
          <p:nvPr userDrawn="1"/>
        </p:nvPicPr>
        <p:blipFill>
          <a:blip r:embed="rId2" cstate="print"/>
          <a:srcRect/>
          <a:stretch>
            <a:fillRect/>
          </a:stretch>
        </p:blipFill>
        <p:spPr bwMode="auto">
          <a:xfrm>
            <a:off x="251520" y="116632"/>
            <a:ext cx="1054324" cy="1059830"/>
          </a:xfrm>
          <a:prstGeom prst="rect">
            <a:avLst/>
          </a:prstGeom>
          <a:noFill/>
        </p:spPr>
      </p:pic>
      <p:sp>
        <p:nvSpPr>
          <p:cNvPr id="12" name="Date Placeholder 3"/>
          <p:cNvSpPr>
            <a:spLocks noGrp="1"/>
          </p:cNvSpPr>
          <p:nvPr>
            <p:ph type="dt" sz="half" idx="10"/>
          </p:nvPr>
        </p:nvSpPr>
        <p:spPr>
          <a:xfrm>
            <a:off x="457200" y="6356350"/>
            <a:ext cx="2133600" cy="365125"/>
          </a:xfrm>
          <a:prstGeom prst="rect">
            <a:avLst/>
          </a:prstGeom>
        </p:spPr>
        <p:txBody>
          <a:bodyPr/>
          <a:lstStyle>
            <a:lvl1pPr algn="ctr">
              <a:defRPr sz="1400"/>
            </a:lvl1pPr>
          </a:lstStyle>
          <a:p>
            <a:fld id="{F8FE6D66-7BB8-44A0-911D-59701196B913}" type="datetime1">
              <a:rPr lang="tr-TR" smtClean="0"/>
              <a:pPr/>
              <a:t>28.1.2018</a:t>
            </a:fld>
            <a:endParaRPr lang="tr-TR" dirty="0"/>
          </a:p>
        </p:txBody>
      </p:sp>
      <p:sp>
        <p:nvSpPr>
          <p:cNvPr id="13" name="Footer Placeholder 4"/>
          <p:cNvSpPr>
            <a:spLocks noGrp="1"/>
          </p:cNvSpPr>
          <p:nvPr>
            <p:ph type="ftr" sz="quarter" idx="11"/>
          </p:nvPr>
        </p:nvSpPr>
        <p:spPr>
          <a:xfrm>
            <a:off x="3124200" y="6237312"/>
            <a:ext cx="3175992" cy="484163"/>
          </a:xfrm>
          <a:prstGeom prst="rect">
            <a:avLst/>
          </a:prstGeom>
        </p:spPr>
        <p:txBody>
          <a:bodyPr/>
          <a:lstStyle>
            <a:lvl1pPr algn="ctr">
              <a:defRPr sz="1400"/>
            </a:lvl1pPr>
          </a:lstStyle>
          <a:p>
            <a:r>
              <a:rPr lang="tr-TR" smtClean="0"/>
              <a:t>MJD AKADEMİ</a:t>
            </a:r>
            <a:endParaRPr lang="tr-TR" dirty="0"/>
          </a:p>
        </p:txBody>
      </p:sp>
      <p:sp>
        <p:nvSpPr>
          <p:cNvPr id="15" name="Title 1"/>
          <p:cNvSpPr>
            <a:spLocks noGrp="1"/>
          </p:cNvSpPr>
          <p:nvPr>
            <p:ph type="title"/>
          </p:nvPr>
        </p:nvSpPr>
        <p:spPr>
          <a:xfrm>
            <a:off x="1259632" y="274638"/>
            <a:ext cx="7884368" cy="922114"/>
          </a:xfrm>
        </p:spPr>
        <p:txBody>
          <a:bodyPr/>
          <a:lstStyle>
            <a:lvl1pPr algn="l">
              <a:defRPr/>
            </a:lvl1pPr>
          </a:lstStyle>
          <a:p>
            <a:r>
              <a:rPr kumimoji="0" lang="en-US" smtClean="0"/>
              <a:t>Click to edit Master title style</a:t>
            </a:r>
            <a:endParaRPr kumimoji="0" lang="en-US"/>
          </a:p>
        </p:txBody>
      </p:sp>
      <p:sp>
        <p:nvSpPr>
          <p:cNvPr id="16" name="Slide Number Placeholder 5"/>
          <p:cNvSpPr>
            <a:spLocks noGrp="1"/>
          </p:cNvSpPr>
          <p:nvPr>
            <p:ph type="sldNum" sz="quarter" idx="12"/>
          </p:nvPr>
        </p:nvSpPr>
        <p:spPr>
          <a:xfrm>
            <a:off x="6553200" y="6453336"/>
            <a:ext cx="2133600" cy="365125"/>
          </a:xfrm>
          <a:prstGeom prst="rect">
            <a:avLst/>
          </a:prstGeom>
        </p:spPr>
        <p:txBody>
          <a:bodyPr/>
          <a:lstStyle>
            <a:lvl1pPr algn="ctr">
              <a:defRPr sz="1200"/>
            </a:lvl1pPr>
          </a:lstStyle>
          <a:p>
            <a:fld id="{7345FAF6-137E-4E83-8994-AFCBB740154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Date Placeholder 3"/>
          <p:cNvSpPr>
            <a:spLocks noGrp="1"/>
          </p:cNvSpPr>
          <p:nvPr>
            <p:ph type="dt" sz="half" idx="2"/>
          </p:nvPr>
        </p:nvSpPr>
        <p:spPr>
          <a:xfrm>
            <a:off x="457200" y="6356350"/>
            <a:ext cx="2133600" cy="365125"/>
          </a:xfrm>
          <a:prstGeom prst="rect">
            <a:avLst/>
          </a:prstGeom>
        </p:spPr>
        <p:txBody>
          <a:bodyPr/>
          <a:lstStyle>
            <a:lvl1pPr algn="ctr">
              <a:defRPr sz="1400"/>
            </a:lvl1pPr>
          </a:lstStyle>
          <a:p>
            <a:fld id="{F8FE6D66-7BB8-44A0-911D-59701196B913}" type="datetime1">
              <a:rPr lang="tr-TR" smtClean="0"/>
              <a:pPr/>
              <a:t>28.1.2018</a:t>
            </a:fld>
            <a:endParaRPr lang="tr-TR" dirty="0"/>
          </a:p>
        </p:txBody>
      </p:sp>
      <p:sp>
        <p:nvSpPr>
          <p:cNvPr id="10" name="Footer Placeholder 4"/>
          <p:cNvSpPr>
            <a:spLocks noGrp="1"/>
          </p:cNvSpPr>
          <p:nvPr>
            <p:ph type="ftr" sz="quarter" idx="3"/>
          </p:nvPr>
        </p:nvSpPr>
        <p:spPr>
          <a:xfrm>
            <a:off x="3124200" y="6237312"/>
            <a:ext cx="3175992" cy="484163"/>
          </a:xfrm>
          <a:prstGeom prst="rect">
            <a:avLst/>
          </a:prstGeom>
        </p:spPr>
        <p:txBody>
          <a:bodyPr/>
          <a:lstStyle>
            <a:lvl1pPr algn="ctr">
              <a:defRPr sz="1400"/>
            </a:lvl1pPr>
          </a:lstStyle>
          <a:p>
            <a:r>
              <a:rPr lang="tr-TR" smtClean="0"/>
              <a:t>MJD AKADEMİ</a:t>
            </a:r>
            <a:endParaRPr lang="tr-TR" dirty="0"/>
          </a:p>
        </p:txBody>
      </p:sp>
      <p:sp>
        <p:nvSpPr>
          <p:cNvPr id="12"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Title 1"/>
          <p:cNvSpPr>
            <a:spLocks noGrp="1"/>
          </p:cNvSpPr>
          <p:nvPr>
            <p:ph type="title"/>
          </p:nvPr>
        </p:nvSpPr>
        <p:spPr>
          <a:xfrm>
            <a:off x="1259632" y="274638"/>
            <a:ext cx="7884368" cy="922114"/>
          </a:xfrm>
        </p:spPr>
        <p:txBody>
          <a:bodyPr/>
          <a:lstStyle>
            <a:lvl1pPr algn="l">
              <a:defRPr/>
            </a:lvl1pPr>
          </a:lstStyle>
          <a:p>
            <a:r>
              <a:rPr kumimoji="0" lang="en-US" smtClean="0"/>
              <a:t>Click to edit Master title style</a:t>
            </a:r>
            <a:endParaRPr kumimoji="0" lang="en-US"/>
          </a:p>
        </p:txBody>
      </p:sp>
      <p:sp>
        <p:nvSpPr>
          <p:cNvPr id="14" name="Slide Number Placeholder 5"/>
          <p:cNvSpPr>
            <a:spLocks noGrp="1"/>
          </p:cNvSpPr>
          <p:nvPr>
            <p:ph type="sldNum" sz="quarter" idx="4"/>
          </p:nvPr>
        </p:nvSpPr>
        <p:spPr>
          <a:xfrm>
            <a:off x="6553200" y="6453336"/>
            <a:ext cx="2133600" cy="365125"/>
          </a:xfrm>
          <a:prstGeom prst="rect">
            <a:avLst/>
          </a:prstGeom>
        </p:spPr>
        <p:txBody>
          <a:bodyPr/>
          <a:lstStyle>
            <a:lvl1pPr algn="ctr">
              <a:defRPr sz="1200"/>
            </a:lvl1pPr>
          </a:lstStyle>
          <a:p>
            <a:fld id="{7345FAF6-137E-4E83-8994-AFCBB7401547}" type="slidenum">
              <a:rPr lang="tr-TR" smtClean="0"/>
              <a:pPr/>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1259632" y="274638"/>
            <a:ext cx="7884368"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0CB26BE-2101-4EF0-A70E-9DB2568CB82F}" type="datetime1">
              <a:rPr lang="tr-TR" smtClean="0"/>
              <a:pPr/>
              <a:t>28.1.2018</a:t>
            </a:fld>
            <a:endParaRPr lang="tr-TR"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r>
              <a:rPr lang="tr-TR" smtClean="0"/>
              <a:t>MJD AKADEMİ</a:t>
            </a:r>
            <a:endParaRPr lang="tr-TR" dirty="0"/>
          </a:p>
        </p:txBody>
      </p:sp>
      <p:pic>
        <p:nvPicPr>
          <p:cNvPr id="11" name="Picture 2" descr="E:\aa_data02_CLIENTS\MJD\MJD_logo_transparent.gif"/>
          <p:cNvPicPr>
            <a:picLocks noChangeAspect="1" noChangeArrowheads="1"/>
          </p:cNvPicPr>
          <p:nvPr userDrawn="1"/>
        </p:nvPicPr>
        <p:blipFill>
          <a:blip r:embed="rId8" cstate="print"/>
          <a:srcRect/>
          <a:stretch>
            <a:fillRect/>
          </a:stretch>
        </p:blipFill>
        <p:spPr bwMode="auto">
          <a:xfrm>
            <a:off x="251520" y="116632"/>
            <a:ext cx="1054324" cy="1059830"/>
          </a:xfrm>
          <a:prstGeom prst="rect">
            <a:avLst/>
          </a:prstGeom>
          <a:noFill/>
        </p:spPr>
      </p:pic>
      <p:sp>
        <p:nvSpPr>
          <p:cNvPr id="13" name="Rounded Rectangle 12"/>
          <p:cNvSpPr/>
          <p:nvPr userDrawn="1"/>
        </p:nvSpPr>
        <p:spPr>
          <a:xfrm>
            <a:off x="0" y="1196752"/>
            <a:ext cx="9144000" cy="144016"/>
          </a:xfrm>
          <a:prstGeom prst="roundRect">
            <a:avLst/>
          </a:prstGeom>
          <a:solidFill>
            <a:schemeClr val="tx1">
              <a:lumMod val="85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 bg1="dk1" tx1="lt1" bg2="dk2" tx2="lt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Lst>
  <p:hf hdr="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1403648" y="274638"/>
            <a:ext cx="7740352" cy="922114"/>
          </a:xfrm>
        </p:spPr>
        <p:txBody>
          <a:bodyPr>
            <a:normAutofit/>
          </a:bodyPr>
          <a:lstStyle/>
          <a:p>
            <a:r>
              <a:rPr lang="tr-TR" sz="3200" b="1" dirty="0" smtClean="0"/>
              <a:t>MJD Faaliyet Raporu - 2018</a:t>
            </a:r>
            <a:endParaRPr lang="tr-TR" sz="3200" b="1" dirty="0"/>
          </a:p>
        </p:txBody>
      </p:sp>
      <p:sp>
        <p:nvSpPr>
          <p:cNvPr id="13" name="Content Placeholder 12"/>
          <p:cNvSpPr>
            <a:spLocks noGrp="1"/>
          </p:cNvSpPr>
          <p:nvPr>
            <p:ph idx="1"/>
          </p:nvPr>
        </p:nvSpPr>
        <p:spPr>
          <a:xfrm>
            <a:off x="457200" y="2708920"/>
            <a:ext cx="7467600" cy="1584176"/>
          </a:xfrm>
        </p:spPr>
        <p:txBody>
          <a:bodyPr/>
          <a:lstStyle/>
          <a:p>
            <a:pPr marL="36576" indent="0" algn="ctr">
              <a:buNone/>
            </a:pPr>
            <a:r>
              <a:rPr lang="tr-TR" sz="2800" b="1" dirty="0" smtClean="0"/>
              <a:t>MJD </a:t>
            </a:r>
          </a:p>
          <a:p>
            <a:pPr marL="36576" indent="0" algn="ctr">
              <a:buNone/>
            </a:pPr>
            <a:r>
              <a:rPr lang="tr-TR" sz="2800" b="1" dirty="0" smtClean="0"/>
              <a:t>2015-2018 Faaliyet Raporu </a:t>
            </a:r>
          </a:p>
          <a:p>
            <a:pPr marL="36576" indent="0" algn="ctr">
              <a:buNone/>
            </a:pPr>
            <a:r>
              <a:rPr lang="tr-TR" sz="2800" b="1" dirty="0" smtClean="0"/>
              <a:t>Başkan Ahmet Tukaç</a:t>
            </a:r>
          </a:p>
          <a:p>
            <a:pPr marL="36576" indent="0" algn="ctr">
              <a:buNone/>
            </a:pPr>
            <a:endParaRPr lang="tr-TR" sz="2800" b="1" dirty="0" smtClean="0"/>
          </a:p>
          <a:p>
            <a:pPr marL="36576" indent="0">
              <a:buNone/>
            </a:pPr>
            <a:endParaRPr lang="tr-TR" dirty="0"/>
          </a:p>
        </p:txBody>
      </p:sp>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Tree>
    <p:extLst>
      <p:ext uri="{BB962C8B-B14F-4D97-AF65-F5344CB8AC3E}">
        <p14:creationId xmlns:p14="http://schemas.microsoft.com/office/powerpoint/2010/main" val="3273753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8" name="Title 11"/>
          <p:cNvSpPr>
            <a:spLocks noGrp="1"/>
          </p:cNvSpPr>
          <p:nvPr>
            <p:ph type="title"/>
          </p:nvPr>
        </p:nvSpPr>
        <p:spPr>
          <a:xfrm>
            <a:off x="1403648" y="274638"/>
            <a:ext cx="7740352" cy="922114"/>
          </a:xfrm>
        </p:spPr>
        <p:txBody>
          <a:bodyPr>
            <a:normAutofit/>
          </a:bodyPr>
          <a:lstStyle/>
          <a:p>
            <a:r>
              <a:rPr lang="tr-TR" sz="3200" b="1" dirty="0" smtClean="0"/>
              <a:t>MJD Faaliyet Raporu – 2015 Eğitimleri</a:t>
            </a:r>
            <a:endParaRPr lang="tr-TR" sz="3200" b="1" dirty="0"/>
          </a:p>
        </p:txBody>
      </p:sp>
      <p:pic>
        <p:nvPicPr>
          <p:cNvPr id="3" name="Picture 2"/>
          <p:cNvPicPr>
            <a:picLocks noChangeAspect="1"/>
          </p:cNvPicPr>
          <p:nvPr/>
        </p:nvPicPr>
        <p:blipFill>
          <a:blip r:embed="rId3"/>
          <a:stretch>
            <a:fillRect/>
          </a:stretch>
        </p:blipFill>
        <p:spPr>
          <a:xfrm>
            <a:off x="9356" y="1671432"/>
            <a:ext cx="9144000" cy="4565880"/>
          </a:xfrm>
          <a:prstGeom prst="rect">
            <a:avLst/>
          </a:prstGeom>
        </p:spPr>
      </p:pic>
    </p:spTree>
    <p:extLst>
      <p:ext uri="{BB962C8B-B14F-4D97-AF65-F5344CB8AC3E}">
        <p14:creationId xmlns:p14="http://schemas.microsoft.com/office/powerpoint/2010/main" val="2321230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0" y="1356968"/>
            <a:ext cx="9144000" cy="5168376"/>
          </a:xfrm>
        </p:spPr>
        <p:txBody>
          <a:bodyPr>
            <a:noAutofit/>
          </a:bodyPr>
          <a:lstStyle/>
          <a:p>
            <a:pPr algn="just">
              <a:buClr>
                <a:srgbClr val="FFFF00"/>
              </a:buClr>
              <a:buFont typeface="Wingdings" panose="05000000000000000000" pitchFamily="2" charset="2"/>
              <a:buChar char="Ø"/>
            </a:pPr>
            <a:r>
              <a:rPr lang="en-US" sz="1600" b="1" dirty="0" smtClean="0"/>
              <a:t>12.05.205: MUĞLA UNIV. KARIYER GUNLERI</a:t>
            </a:r>
          </a:p>
          <a:p>
            <a:pPr algn="just">
              <a:buClr>
                <a:srgbClr val="FFFF00"/>
              </a:buClr>
              <a:buFont typeface="Wingdings" panose="05000000000000000000" pitchFamily="2" charset="2"/>
              <a:buChar char="Ø"/>
            </a:pPr>
            <a:endParaRPr lang="en-US" sz="1600" b="1" dirty="0" smtClean="0"/>
          </a:p>
          <a:p>
            <a:pPr algn="just">
              <a:buClr>
                <a:srgbClr val="FFFF00"/>
              </a:buClr>
              <a:buFont typeface="Wingdings" panose="05000000000000000000" pitchFamily="2" charset="2"/>
              <a:buChar char="Ø"/>
            </a:pPr>
            <a:r>
              <a:rPr lang="tr-TR" sz="1600" b="1" dirty="0" smtClean="0"/>
              <a:t>15.05.2015: ODTÜ KARİYER GÜNLERİ </a:t>
            </a:r>
          </a:p>
          <a:p>
            <a:pPr lvl="2" algn="just">
              <a:buClr>
                <a:srgbClr val="FFFF00"/>
              </a:buClr>
              <a:buFont typeface="Wingdings" panose="05000000000000000000" pitchFamily="2" charset="2"/>
              <a:buChar char="Ø"/>
            </a:pPr>
            <a:r>
              <a:rPr lang="tr-TR" sz="1200" b="1" dirty="0" smtClean="0"/>
              <a:t>MJD adına konuşma yapılmış ve MJD tanıtılmıştır. </a:t>
            </a:r>
          </a:p>
          <a:p>
            <a:pPr lvl="2" algn="just">
              <a:buClr>
                <a:srgbClr val="FFFF00"/>
              </a:buClr>
              <a:buFont typeface="Wingdings" panose="05000000000000000000" pitchFamily="2" charset="2"/>
              <a:buChar char="Ø"/>
            </a:pPr>
            <a:endParaRPr lang="tr-TR" sz="1200" b="1" dirty="0" smtClean="0"/>
          </a:p>
          <a:p>
            <a:pPr algn="just">
              <a:buClr>
                <a:srgbClr val="FFFF00"/>
              </a:buClr>
              <a:buFont typeface="Wingdings" panose="05000000000000000000" pitchFamily="2" charset="2"/>
              <a:buChar char="Ø"/>
            </a:pPr>
            <a:r>
              <a:rPr lang="tr-TR" sz="1600" b="1" dirty="0" smtClean="0"/>
              <a:t>13.11.2015: 4. YAŞIMIZI KUTLADIK </a:t>
            </a:r>
          </a:p>
          <a:p>
            <a:pPr lvl="2" algn="just">
              <a:buClr>
                <a:srgbClr val="FFFF00"/>
              </a:buClr>
              <a:buFont typeface="Wingdings" panose="05000000000000000000" pitchFamily="2" charset="2"/>
              <a:buChar char="Ø"/>
            </a:pPr>
            <a:r>
              <a:rPr lang="tr-TR" sz="1200" b="1" dirty="0" smtClean="0"/>
              <a:t>MJD nin 4. Yaşını 13 Kasım 2015 günü Ankara Hilton-Sa Marco Polo Salonunda kutladık.</a:t>
            </a:r>
          </a:p>
          <a:p>
            <a:pPr lvl="2" algn="just">
              <a:buClr>
                <a:srgbClr val="FFFF00"/>
              </a:buClr>
              <a:buFont typeface="Wingdings" panose="05000000000000000000" pitchFamily="2" charset="2"/>
              <a:buChar char="Ø"/>
            </a:pPr>
            <a:endParaRPr lang="tr-TR" sz="1200" b="1" dirty="0" smtClean="0"/>
          </a:p>
          <a:p>
            <a:pPr algn="just">
              <a:buClr>
                <a:srgbClr val="FFFF00"/>
              </a:buClr>
              <a:buFont typeface="Wingdings" panose="05000000000000000000" pitchFamily="2" charset="2"/>
              <a:buChar char="Ø"/>
            </a:pPr>
            <a:r>
              <a:rPr lang="tr-TR" sz="1600" b="1" dirty="0" smtClean="0"/>
              <a:t>01.12.2015: MTA 80.YIL SEMPOZYUMU </a:t>
            </a:r>
          </a:p>
          <a:p>
            <a:pPr lvl="2" algn="just">
              <a:buClr>
                <a:srgbClr val="FFFF00"/>
              </a:buClr>
              <a:buFont typeface="Wingdings" panose="05000000000000000000" pitchFamily="2" charset="2"/>
              <a:buChar char="Ø"/>
            </a:pPr>
            <a:r>
              <a:rPr lang="tr-TR" sz="1200" b="1" dirty="0" smtClean="0"/>
              <a:t>Derneğimiz ülkemizdeki yerbilimleri ile ilgili çalışmalarda ilklere imza atan MTA’nın 80. Kuruluş Yıldönümü coşkusunu 80. Yıl Sempozyumuna katılarak kutlamıştır. </a:t>
            </a:r>
          </a:p>
          <a:p>
            <a:pPr lvl="2" algn="just">
              <a:buClr>
                <a:srgbClr val="FFFF00"/>
              </a:buClr>
              <a:buFont typeface="Wingdings" panose="05000000000000000000" pitchFamily="2" charset="2"/>
              <a:buChar char="Ø"/>
            </a:pPr>
            <a:endParaRPr lang="tr-TR" sz="1200" b="1" dirty="0" smtClean="0"/>
          </a:p>
          <a:p>
            <a:pPr algn="just">
              <a:buClr>
                <a:srgbClr val="FFFF00"/>
              </a:buClr>
              <a:buFont typeface="Wingdings" panose="05000000000000000000" pitchFamily="2" charset="2"/>
              <a:buChar char="Ø"/>
            </a:pPr>
            <a:r>
              <a:rPr lang="tr-TR" sz="1600" b="1" dirty="0" smtClean="0"/>
              <a:t>04.12.2015 :</a:t>
            </a:r>
            <a:r>
              <a:rPr lang="en-US" sz="1600" b="1" dirty="0" smtClean="0"/>
              <a:t> </a:t>
            </a:r>
            <a:r>
              <a:rPr lang="tr-TR" sz="1600" b="1" dirty="0" smtClean="0"/>
              <a:t>KAYNAK, REZERV VE FİZİBİLİTE EĞİTİMİ</a:t>
            </a:r>
          </a:p>
          <a:p>
            <a:pPr lvl="2" algn="just">
              <a:buClr>
                <a:srgbClr val="FFFF00"/>
              </a:buClr>
              <a:buFont typeface="Wingdings" panose="05000000000000000000" pitchFamily="2" charset="2"/>
              <a:buChar char="Ø"/>
            </a:pPr>
            <a:r>
              <a:rPr lang="tr-TR" sz="1200" b="1" dirty="0" smtClean="0"/>
              <a:t>Enerji Bakanlığının isteği ile hazırlanan“Kaynak, Rezerv ve Fizibilite eğitimi”, MTA 'da gerçekleştirildi.</a:t>
            </a:r>
          </a:p>
          <a:p>
            <a:pPr lvl="2" algn="just">
              <a:buClr>
                <a:srgbClr val="FFFF00"/>
              </a:buClr>
              <a:buFont typeface="Wingdings" panose="05000000000000000000" pitchFamily="2" charset="2"/>
              <a:buChar char="Ø"/>
            </a:pPr>
            <a:r>
              <a:rPr lang="tr-TR" sz="1200" b="1" dirty="0" smtClean="0"/>
              <a:t>Ayrıca, MIGEM’de 1 günlük sunum yapıldı. </a:t>
            </a:r>
          </a:p>
          <a:p>
            <a:pPr lvl="2" algn="just">
              <a:buClr>
                <a:srgbClr val="FFFF00"/>
              </a:buClr>
              <a:buFont typeface="Wingdings" panose="05000000000000000000" pitchFamily="2" charset="2"/>
              <a:buChar char="Ø"/>
            </a:pPr>
            <a:endParaRPr lang="tr-TR" sz="1200" b="1" dirty="0" smtClean="0"/>
          </a:p>
          <a:p>
            <a:pPr algn="just">
              <a:buClr>
                <a:srgbClr val="FFFF00"/>
              </a:buClr>
              <a:buFont typeface="Wingdings" panose="05000000000000000000" pitchFamily="2" charset="2"/>
              <a:buChar char="Ø"/>
            </a:pPr>
            <a:r>
              <a:rPr lang="tr-TR" sz="1600" b="1" dirty="0" smtClean="0"/>
              <a:t>MADEN KANUNU ve UYGULAMA YÖNETMELİĞİ (MSBK)</a:t>
            </a:r>
          </a:p>
          <a:p>
            <a:pPr lvl="2" algn="just">
              <a:buClr>
                <a:srgbClr val="FFFF00"/>
              </a:buClr>
              <a:buFont typeface="Wingdings" panose="05000000000000000000" pitchFamily="2" charset="2"/>
              <a:buChar char="Ø"/>
            </a:pPr>
            <a:r>
              <a:rPr lang="tr-TR" sz="1200" b="1" dirty="0" smtClean="0"/>
              <a:t>Maden Kanunu ve Uygulama Yönetmeliği’nin hazırlanması için Bakanlık tarafından yapılan her toplantıya MJD davet edilmiş ve toplantılarda MJD aktif bir rol üstlenmiştir. </a:t>
            </a:r>
          </a:p>
          <a:p>
            <a:pPr lvl="2" algn="just">
              <a:buClr>
                <a:srgbClr val="FFFF00"/>
              </a:buClr>
              <a:buFont typeface="Wingdings" panose="05000000000000000000" pitchFamily="2" charset="2"/>
              <a:buChar char="Ø"/>
            </a:pPr>
            <a:r>
              <a:rPr lang="tr-TR" sz="1200" b="1" dirty="0" smtClean="0"/>
              <a:t>Kaynak ve Rezerv raporlamaları ve aramalarda Jeoloji Mühendisinin rolü</a:t>
            </a:r>
          </a:p>
          <a:p>
            <a:pPr lvl="2" algn="just">
              <a:buClr>
                <a:srgbClr val="FFFF00"/>
              </a:buClr>
              <a:buFont typeface="Wingdings" panose="05000000000000000000" pitchFamily="2" charset="2"/>
              <a:buChar char="Ø"/>
            </a:pPr>
            <a:r>
              <a:rPr lang="tr-TR" sz="1200" b="1" dirty="0" smtClean="0"/>
              <a:t>IV. Grup Madenlerde iki yıllık Fizibilite dönemi eklendi.</a:t>
            </a:r>
          </a:p>
          <a:p>
            <a:pPr algn="just">
              <a:buClr>
                <a:srgbClr val="FFFF00"/>
              </a:buClr>
              <a:buFont typeface="Wingdings" panose="05000000000000000000" pitchFamily="2" charset="2"/>
              <a:buChar char="Ø"/>
            </a:pPr>
            <a:endParaRPr lang="tr-TR" sz="1800" b="1" dirty="0" smtClean="0"/>
          </a:p>
          <a:p>
            <a:pPr algn="just">
              <a:buClr>
                <a:srgbClr val="FFFF00"/>
              </a:buClr>
              <a:buFont typeface="Wingdings" panose="05000000000000000000" pitchFamily="2" charset="2"/>
              <a:buChar char="Ø"/>
            </a:pPr>
            <a:endParaRPr lang="tr-TR" sz="1400" b="1" dirty="0" smtClean="0"/>
          </a:p>
          <a:p>
            <a:pPr algn="just">
              <a:buClr>
                <a:srgbClr val="FFFF00"/>
              </a:buClr>
              <a:buFont typeface="Wingdings" panose="05000000000000000000" pitchFamily="2" charset="2"/>
              <a:buChar char="Ø"/>
            </a:pPr>
            <a:endParaRPr lang="tr-TR" sz="1400" b="1" dirty="0" smtClean="0"/>
          </a:p>
        </p:txBody>
      </p:sp>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8" name="Title 11"/>
          <p:cNvSpPr>
            <a:spLocks noGrp="1"/>
          </p:cNvSpPr>
          <p:nvPr>
            <p:ph type="title"/>
          </p:nvPr>
        </p:nvSpPr>
        <p:spPr>
          <a:xfrm>
            <a:off x="1403648" y="274638"/>
            <a:ext cx="7740352" cy="922114"/>
          </a:xfrm>
        </p:spPr>
        <p:txBody>
          <a:bodyPr>
            <a:normAutofit/>
          </a:bodyPr>
          <a:lstStyle/>
          <a:p>
            <a:r>
              <a:rPr lang="tr-TR" sz="3200" b="1" dirty="0" smtClean="0"/>
              <a:t>MJD Faaliyet Raporu - 2015</a:t>
            </a:r>
            <a:endParaRPr lang="tr-TR" sz="3200" b="1" dirty="0"/>
          </a:p>
        </p:txBody>
      </p:sp>
    </p:spTree>
    <p:extLst>
      <p:ext uri="{BB962C8B-B14F-4D97-AF65-F5344CB8AC3E}">
        <p14:creationId xmlns:p14="http://schemas.microsoft.com/office/powerpoint/2010/main" val="2480614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8" name="Title 11"/>
          <p:cNvSpPr>
            <a:spLocks noGrp="1"/>
          </p:cNvSpPr>
          <p:nvPr>
            <p:ph type="title"/>
          </p:nvPr>
        </p:nvSpPr>
        <p:spPr>
          <a:xfrm>
            <a:off x="1403648" y="274638"/>
            <a:ext cx="7740352" cy="922114"/>
          </a:xfrm>
        </p:spPr>
        <p:txBody>
          <a:bodyPr>
            <a:normAutofit/>
          </a:bodyPr>
          <a:lstStyle/>
          <a:p>
            <a:r>
              <a:rPr lang="tr-TR" sz="3200" b="1" dirty="0" smtClean="0"/>
              <a:t>MJD Faaliyet Raporu – 2016 Eğitim</a:t>
            </a:r>
            <a:endParaRPr lang="tr-TR" sz="3200" b="1" dirty="0"/>
          </a:p>
        </p:txBody>
      </p:sp>
      <p:pic>
        <p:nvPicPr>
          <p:cNvPr id="2" name="Picture 1"/>
          <p:cNvPicPr>
            <a:picLocks noChangeAspect="1"/>
          </p:cNvPicPr>
          <p:nvPr/>
        </p:nvPicPr>
        <p:blipFill>
          <a:blip r:embed="rId3"/>
          <a:stretch>
            <a:fillRect/>
          </a:stretch>
        </p:blipFill>
        <p:spPr>
          <a:xfrm>
            <a:off x="-29901" y="1700808"/>
            <a:ext cx="9245821" cy="1296143"/>
          </a:xfrm>
          <a:prstGeom prst="rect">
            <a:avLst/>
          </a:prstGeom>
        </p:spPr>
      </p:pic>
      <p:sp>
        <p:nvSpPr>
          <p:cNvPr id="9" name="Content Placeholder 12"/>
          <p:cNvSpPr>
            <a:spLocks noGrp="1"/>
          </p:cNvSpPr>
          <p:nvPr>
            <p:ph idx="1"/>
          </p:nvPr>
        </p:nvSpPr>
        <p:spPr>
          <a:xfrm>
            <a:off x="-29901" y="3591669"/>
            <a:ext cx="9144000" cy="1853555"/>
          </a:xfrm>
        </p:spPr>
        <p:txBody>
          <a:bodyPr>
            <a:noAutofit/>
          </a:bodyPr>
          <a:lstStyle/>
          <a:p>
            <a:pPr algn="just">
              <a:buClr>
                <a:srgbClr val="FFFF00"/>
              </a:buClr>
              <a:buFont typeface="Wingdings" panose="05000000000000000000" pitchFamily="2" charset="2"/>
              <a:buChar char="Ø"/>
            </a:pPr>
            <a:r>
              <a:rPr lang="tr-TR" sz="1800" b="1" cap="all" dirty="0" smtClean="0"/>
              <a:t>28.09.2016 :SEG 2016 “Tetis Tektoniği ve Metalojenisi” Konferansı </a:t>
            </a:r>
          </a:p>
          <a:p>
            <a:pPr lvl="2" algn="just">
              <a:buClr>
                <a:srgbClr val="FFFF00"/>
              </a:buClr>
              <a:buFont typeface="Wingdings" panose="05000000000000000000" pitchFamily="2" charset="2"/>
              <a:buChar char="Ø"/>
            </a:pPr>
            <a:endParaRPr lang="tr-TR" sz="1400" b="1" dirty="0" smtClean="0"/>
          </a:p>
          <a:p>
            <a:pPr lvl="2" algn="just">
              <a:buClr>
                <a:srgbClr val="FFFF00"/>
              </a:buClr>
              <a:buFont typeface="Wingdings" panose="05000000000000000000" pitchFamily="2" charset="2"/>
              <a:buChar char="Ø"/>
            </a:pPr>
            <a:r>
              <a:rPr lang="tr-TR" sz="1400" b="1" dirty="0" smtClean="0"/>
              <a:t>SEG (Society of Economic Geologists (SEG) ve MJD tarafından ortaklaşa düzenlenen "Tetis Tektoniği ve Metalojonisi" temalı SEG-2016 konferans ve etkinlikleri 25-28 Eylül tarihlerinde Çeşme Sheraton Kongre Merkezi'nde 25 farklı ülkeden 400 katılımcı ile başarılı bir şekilde gerçekleştirilmiştir</a:t>
            </a:r>
            <a:endParaRPr lang="tr-TR" sz="1600" b="1" dirty="0" smtClean="0"/>
          </a:p>
        </p:txBody>
      </p:sp>
    </p:spTree>
    <p:extLst>
      <p:ext uri="{BB962C8B-B14F-4D97-AF65-F5344CB8AC3E}">
        <p14:creationId xmlns:p14="http://schemas.microsoft.com/office/powerpoint/2010/main" val="2774410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0" y="1340768"/>
            <a:ext cx="9144000" cy="5184576"/>
          </a:xfrm>
        </p:spPr>
        <p:txBody>
          <a:bodyPr>
            <a:noAutofit/>
          </a:bodyPr>
          <a:lstStyle/>
          <a:p>
            <a:pPr algn="just">
              <a:buClr>
                <a:srgbClr val="FFFF00"/>
              </a:buClr>
              <a:buFont typeface="Wingdings" panose="05000000000000000000" pitchFamily="2" charset="2"/>
              <a:buChar char="Ø"/>
            </a:pPr>
            <a:r>
              <a:rPr lang="tr-TR" sz="1600" b="1" cap="all" dirty="0" smtClean="0"/>
              <a:t>15.04.2016 : 69.JEOLOJİ KURULTAYI’na katılım</a:t>
            </a:r>
          </a:p>
          <a:p>
            <a:pPr algn="just">
              <a:buClr>
                <a:srgbClr val="FFFF00"/>
              </a:buClr>
              <a:buFont typeface="Wingdings" panose="05000000000000000000" pitchFamily="2" charset="2"/>
              <a:buChar char="Ø"/>
            </a:pPr>
            <a:r>
              <a:rPr lang="tr-TR" sz="1600" b="1" cap="all" dirty="0" smtClean="0"/>
              <a:t>31.04.2016:</a:t>
            </a:r>
            <a:r>
              <a:rPr lang="en-US" sz="1600" b="1" cap="all" dirty="0" smtClean="0"/>
              <a:t> </a:t>
            </a:r>
            <a:r>
              <a:rPr lang="tr-TR" sz="1600" b="1" cap="all" dirty="0" smtClean="0"/>
              <a:t>Doğu-Güneydoğu Anadolu Enerji Kaynakları ve Bölgesel Gelişmeler </a:t>
            </a:r>
          </a:p>
          <a:p>
            <a:pPr lvl="1" algn="just">
              <a:buClr>
                <a:srgbClr val="FFFF00"/>
              </a:buClr>
              <a:buFont typeface="Wingdings" panose="05000000000000000000" pitchFamily="2" charset="2"/>
              <a:buChar char="Ø"/>
            </a:pPr>
            <a:r>
              <a:rPr lang="tr-TR" sz="1200" b="1" cap="all" dirty="0" smtClean="0"/>
              <a:t>30-31 </a:t>
            </a:r>
            <a:r>
              <a:rPr lang="tr-TR" sz="1200" b="1" dirty="0" smtClean="0"/>
              <a:t>Mart 2016 tarihinde yapılan “Doğu- Güneydoğu Anadolu Enerji Kaynakları ve Bölgesel Gelişmeler” konferansa katılınmıştır. </a:t>
            </a:r>
          </a:p>
          <a:p>
            <a:pPr lvl="1" algn="just">
              <a:buClr>
                <a:srgbClr val="FFFF00"/>
              </a:buClr>
              <a:buFont typeface="Wingdings" panose="05000000000000000000" pitchFamily="2" charset="2"/>
              <a:buChar char="Ø"/>
            </a:pPr>
            <a:r>
              <a:rPr lang="tr-TR" sz="1200" b="1" dirty="0" smtClean="0"/>
              <a:t>Ahmet Tukaç  MJD adına “Türkiye’de Altın ve Bakır Yatakları Üzerine Genel Bir Değerlendirme ve Mevcut Maden Kanun ve Uygulamalardaki Yaşanan Temel Sorunlar, Çözüm Önerileri”  konusunda konuşma yapmış ve konferansa panelist olarak katılmıştır.  İlgili makale Madencilik Türkiye dergisinde yayınlanmıştır. </a:t>
            </a:r>
            <a:endParaRPr lang="tr-TR" sz="1400" b="1" dirty="0" smtClean="0"/>
          </a:p>
          <a:p>
            <a:pPr algn="just">
              <a:buClr>
                <a:srgbClr val="FFFF00"/>
              </a:buClr>
              <a:buFont typeface="Wingdings" panose="05000000000000000000" pitchFamily="2" charset="2"/>
              <a:buChar char="Ø"/>
            </a:pPr>
            <a:r>
              <a:rPr lang="en-US" sz="1600" b="1" dirty="0" smtClean="0"/>
              <a:t>26.05.2016: ODTU KARIYER GUNLERI</a:t>
            </a:r>
          </a:p>
          <a:p>
            <a:pPr algn="just">
              <a:buClr>
                <a:srgbClr val="FFFF00"/>
              </a:buClr>
              <a:buFont typeface="Wingdings" panose="05000000000000000000" pitchFamily="2" charset="2"/>
              <a:buChar char="Ø"/>
            </a:pPr>
            <a:r>
              <a:rPr lang="tr-TR" sz="1600" b="1" dirty="0" smtClean="0"/>
              <a:t>22.10.2016 : </a:t>
            </a:r>
            <a:r>
              <a:rPr lang="tr-TR" sz="1600" b="1" cap="all" dirty="0" smtClean="0"/>
              <a:t>2.Uluslararası Madenlerde İş Sağlığı ve Güvenliği Konferansı ve Sergisi </a:t>
            </a:r>
            <a:endParaRPr lang="tr-TR" sz="1400" b="1" cap="all" dirty="0" smtClean="0"/>
          </a:p>
          <a:p>
            <a:pPr algn="just">
              <a:buClr>
                <a:srgbClr val="FFFF00"/>
              </a:buClr>
              <a:buFont typeface="Wingdings" panose="05000000000000000000" pitchFamily="2" charset="2"/>
              <a:buChar char="Ø"/>
            </a:pPr>
            <a:r>
              <a:rPr lang="tr-TR" sz="1600" b="1" dirty="0" smtClean="0"/>
              <a:t>11.11.2016: 5.YAŞIMIZI KUTLADIK </a:t>
            </a:r>
          </a:p>
          <a:p>
            <a:pPr algn="just">
              <a:buClr>
                <a:srgbClr val="FFFF00"/>
              </a:buClr>
              <a:buFont typeface="Wingdings" panose="05000000000000000000" pitchFamily="2" charset="2"/>
              <a:buChar char="Ø"/>
            </a:pPr>
            <a:r>
              <a:rPr lang="tr-TR" sz="1600" b="1" dirty="0" smtClean="0"/>
              <a:t>11.11.2016: FOTOĞRAF YARIŞMASI </a:t>
            </a:r>
          </a:p>
          <a:p>
            <a:pPr algn="just">
              <a:buClr>
                <a:srgbClr val="FFFF00"/>
              </a:buClr>
              <a:buFont typeface="Wingdings" panose="05000000000000000000" pitchFamily="2" charset="2"/>
              <a:buChar char="Ø"/>
            </a:pPr>
            <a:r>
              <a:rPr lang="tr-TR" sz="1600" b="1" cap="all" dirty="0" smtClean="0"/>
              <a:t>09.12.2016: 3.Sondaj Sempozyumu</a:t>
            </a:r>
            <a:r>
              <a:rPr lang="tr-TR" sz="1600" b="1" dirty="0" smtClean="0"/>
              <a:t> </a:t>
            </a:r>
          </a:p>
          <a:p>
            <a:pPr algn="just">
              <a:buClr>
                <a:srgbClr val="FFFF00"/>
              </a:buClr>
              <a:buFont typeface="Wingdings" panose="05000000000000000000" pitchFamily="2" charset="2"/>
              <a:buChar char="Ø"/>
            </a:pPr>
            <a:r>
              <a:rPr lang="tr-TR" sz="1800" b="1" cap="all" dirty="0" smtClean="0"/>
              <a:t>Kanun ve yönetmelik çalışmaları (MSBK);</a:t>
            </a:r>
            <a:endParaRPr lang="tr-TR" sz="1600" b="1" cap="all" dirty="0" smtClean="0"/>
          </a:p>
          <a:p>
            <a:pPr lvl="2" algn="just">
              <a:buClr>
                <a:srgbClr val="FFFF00"/>
              </a:buClr>
              <a:buFont typeface="Wingdings" panose="05000000000000000000" pitchFamily="2" charset="2"/>
              <a:buChar char="Ø"/>
            </a:pPr>
            <a:r>
              <a:rPr lang="tr-TR" sz="1200" b="1" dirty="0" smtClean="0"/>
              <a:t>YTK yönetmelik, </a:t>
            </a:r>
          </a:p>
          <a:p>
            <a:pPr lvl="2" algn="just">
              <a:buClr>
                <a:srgbClr val="FFFF00"/>
              </a:buClr>
              <a:buFont typeface="Wingdings" panose="05000000000000000000" pitchFamily="2" charset="2"/>
              <a:buChar char="Ø"/>
            </a:pPr>
            <a:r>
              <a:rPr lang="tr-TR" sz="1200" b="1" dirty="0" smtClean="0"/>
              <a:t>Maden Kanunu Uygulama Yönetmeliği</a:t>
            </a:r>
          </a:p>
          <a:p>
            <a:pPr algn="just">
              <a:buClr>
                <a:srgbClr val="FFFF00"/>
              </a:buClr>
              <a:buFont typeface="Wingdings" panose="05000000000000000000" pitchFamily="2" charset="2"/>
              <a:buChar char="Ø"/>
            </a:pPr>
            <a:r>
              <a:rPr lang="tr-TR" sz="1600" b="1" cap="all" dirty="0" smtClean="0"/>
              <a:t>EFG’ye üyelik</a:t>
            </a:r>
            <a:r>
              <a:rPr lang="tr-TR" sz="1400" b="1" cap="all" dirty="0" smtClean="0"/>
              <a:t>;</a:t>
            </a:r>
          </a:p>
          <a:p>
            <a:pPr lvl="2" algn="just">
              <a:buClr>
                <a:srgbClr val="FFFF00"/>
              </a:buClr>
              <a:buFont typeface="Wingdings" panose="05000000000000000000" pitchFamily="2" charset="2"/>
              <a:buChar char="Ø"/>
            </a:pPr>
            <a:r>
              <a:rPr lang="tr-TR" sz="1200" b="1" dirty="0" smtClean="0"/>
              <a:t>Nisan 2016 da başvuru yapılmış ve 22 Mayıs 2016’da EFG üyeliğimiz onaylanmıştır.</a:t>
            </a:r>
          </a:p>
          <a:p>
            <a:pPr algn="just">
              <a:buClr>
                <a:srgbClr val="FFFF00"/>
              </a:buClr>
              <a:buFont typeface="Wingdings" panose="05000000000000000000" pitchFamily="2" charset="2"/>
              <a:buChar char="Ø"/>
            </a:pPr>
            <a:r>
              <a:rPr lang="tr-TR" sz="1600" b="1" cap="all" dirty="0" smtClean="0"/>
              <a:t>CRIRSCO’ya gözlemci statüsünde katılım</a:t>
            </a:r>
          </a:p>
          <a:p>
            <a:pPr algn="just">
              <a:buClr>
                <a:srgbClr val="FFFF00"/>
              </a:buClr>
              <a:buNone/>
            </a:pPr>
            <a:endParaRPr lang="tr-TR" sz="1400" b="1" dirty="0" smtClean="0"/>
          </a:p>
        </p:txBody>
      </p:sp>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8" name="Title 11"/>
          <p:cNvSpPr>
            <a:spLocks noGrp="1"/>
          </p:cNvSpPr>
          <p:nvPr>
            <p:ph type="title"/>
          </p:nvPr>
        </p:nvSpPr>
        <p:spPr>
          <a:xfrm>
            <a:off x="1403648" y="274638"/>
            <a:ext cx="7740352" cy="922114"/>
          </a:xfrm>
        </p:spPr>
        <p:txBody>
          <a:bodyPr>
            <a:normAutofit/>
          </a:bodyPr>
          <a:lstStyle/>
          <a:p>
            <a:r>
              <a:rPr lang="tr-TR" sz="3200" b="1" dirty="0" smtClean="0"/>
              <a:t>MJD Faaliyet Raporu - 2016</a:t>
            </a:r>
            <a:endParaRPr lang="tr-TR" sz="3200" b="1" dirty="0"/>
          </a:p>
        </p:txBody>
      </p:sp>
    </p:spTree>
    <p:extLst>
      <p:ext uri="{BB962C8B-B14F-4D97-AF65-F5344CB8AC3E}">
        <p14:creationId xmlns:p14="http://schemas.microsoft.com/office/powerpoint/2010/main" val="3028659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8" name="Title 11"/>
          <p:cNvSpPr>
            <a:spLocks noGrp="1"/>
          </p:cNvSpPr>
          <p:nvPr>
            <p:ph type="title"/>
          </p:nvPr>
        </p:nvSpPr>
        <p:spPr>
          <a:xfrm>
            <a:off x="1403648" y="274638"/>
            <a:ext cx="7740352" cy="922114"/>
          </a:xfrm>
        </p:spPr>
        <p:txBody>
          <a:bodyPr>
            <a:normAutofit/>
          </a:bodyPr>
          <a:lstStyle/>
          <a:p>
            <a:r>
              <a:rPr lang="tr-TR" sz="3200" b="1" dirty="0" smtClean="0"/>
              <a:t>MJD Faaliyet Raporu – 2017 Eğitimleri</a:t>
            </a:r>
            <a:endParaRPr lang="tr-TR" sz="3200" b="1" dirty="0"/>
          </a:p>
        </p:txBody>
      </p:sp>
      <p:pic>
        <p:nvPicPr>
          <p:cNvPr id="7" name="Picture 6"/>
          <p:cNvPicPr>
            <a:picLocks noChangeAspect="1"/>
          </p:cNvPicPr>
          <p:nvPr/>
        </p:nvPicPr>
        <p:blipFill>
          <a:blip r:embed="rId3"/>
          <a:stretch>
            <a:fillRect/>
          </a:stretch>
        </p:blipFill>
        <p:spPr>
          <a:xfrm>
            <a:off x="0" y="2708920"/>
            <a:ext cx="9199834" cy="1918682"/>
          </a:xfrm>
          <a:prstGeom prst="rect">
            <a:avLst/>
          </a:prstGeom>
        </p:spPr>
      </p:pic>
    </p:spTree>
    <p:extLst>
      <p:ext uri="{BB962C8B-B14F-4D97-AF65-F5344CB8AC3E}">
        <p14:creationId xmlns:p14="http://schemas.microsoft.com/office/powerpoint/2010/main" val="3439695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0" y="1412777"/>
            <a:ext cx="9144000" cy="4943574"/>
          </a:xfrm>
        </p:spPr>
        <p:txBody>
          <a:bodyPr>
            <a:noAutofit/>
          </a:bodyPr>
          <a:lstStyle/>
          <a:p>
            <a:pPr algn="just">
              <a:buClr>
                <a:srgbClr val="FFFF00"/>
              </a:buClr>
              <a:buFont typeface="Wingdings" panose="05000000000000000000" pitchFamily="2" charset="2"/>
              <a:buChar char="Ø"/>
            </a:pPr>
            <a:r>
              <a:rPr lang="tr-TR" sz="1600" b="1" dirty="0" smtClean="0"/>
              <a:t>17.01.2017 :</a:t>
            </a:r>
            <a:r>
              <a:rPr lang="en-US" sz="1600" b="1" dirty="0" smtClean="0"/>
              <a:t> </a:t>
            </a:r>
            <a:r>
              <a:rPr lang="tr-TR" sz="1600" b="1" dirty="0" smtClean="0"/>
              <a:t>UMREK ÇALIŞTAYI </a:t>
            </a:r>
          </a:p>
          <a:p>
            <a:pPr lvl="1" algn="just">
              <a:buClr>
                <a:srgbClr val="FFFF00"/>
              </a:buClr>
              <a:buFont typeface="Wingdings" panose="05000000000000000000" pitchFamily="2" charset="2"/>
              <a:buChar char="Ø"/>
            </a:pPr>
            <a:r>
              <a:rPr lang="tr-TR" sz="1200" b="1" dirty="0" smtClean="0"/>
              <a:t>UMREK Çalıştayı 26-27 Ocak 2017 tarihinde Ankara’da gerçekleşmiş ve YK üyemiz Dr. Mesut Soylu MJD adına görüşlerimizi belirten sunum yapmıştır. </a:t>
            </a:r>
            <a:endParaRPr lang="tr-TR" sz="1400" b="1" dirty="0" smtClean="0"/>
          </a:p>
          <a:p>
            <a:pPr algn="just">
              <a:buClr>
                <a:srgbClr val="FFFF00"/>
              </a:buClr>
              <a:buFont typeface="Wingdings" panose="05000000000000000000" pitchFamily="2" charset="2"/>
              <a:buChar char="Ø"/>
            </a:pPr>
            <a:r>
              <a:rPr lang="tr-TR" sz="1600" b="1" dirty="0" smtClean="0"/>
              <a:t>10-14.04.2017: 70.</a:t>
            </a:r>
            <a:r>
              <a:rPr lang="en-US" sz="1600" b="1" dirty="0" smtClean="0"/>
              <a:t> </a:t>
            </a:r>
            <a:r>
              <a:rPr lang="tr-TR" sz="1600" b="1" dirty="0" smtClean="0"/>
              <a:t>JEOLOJİ KURULTAYI’ </a:t>
            </a:r>
          </a:p>
          <a:p>
            <a:pPr algn="just">
              <a:buClr>
                <a:srgbClr val="FFFF00"/>
              </a:buClr>
              <a:buFont typeface="Wingdings" panose="05000000000000000000" pitchFamily="2" charset="2"/>
              <a:buChar char="Ø"/>
            </a:pPr>
            <a:r>
              <a:rPr lang="tr-TR" sz="1600" b="1" cap="all" dirty="0" smtClean="0"/>
              <a:t>13.05.2017: PERC Almanya toplantısına katılım</a:t>
            </a:r>
          </a:p>
          <a:p>
            <a:pPr algn="just">
              <a:buClr>
                <a:srgbClr val="FFFF00"/>
              </a:buClr>
              <a:buFont typeface="Wingdings" panose="05000000000000000000" pitchFamily="2" charset="2"/>
              <a:buChar char="Ø"/>
            </a:pPr>
            <a:r>
              <a:rPr lang="en-US" sz="1600" b="1" cap="all" dirty="0"/>
              <a:t>15.05.2017: </a:t>
            </a:r>
            <a:r>
              <a:rPr lang="tr-TR" sz="1600" b="1" cap="all" dirty="0"/>
              <a:t>MUĞLA Unİversİtesi Karİyer Günlerine katılım</a:t>
            </a:r>
          </a:p>
          <a:p>
            <a:pPr algn="just">
              <a:buClr>
                <a:srgbClr val="FFFF00"/>
              </a:buClr>
              <a:buFont typeface="Wingdings" panose="05000000000000000000" pitchFamily="2" charset="2"/>
              <a:buChar char="Ø"/>
            </a:pPr>
            <a:r>
              <a:rPr lang="tr-TR" sz="1600" b="1" cap="all" dirty="0" smtClean="0"/>
              <a:t>19-21.05.2017: EFG Santorini toplantısına katılım</a:t>
            </a:r>
          </a:p>
          <a:p>
            <a:pPr algn="just">
              <a:buClr>
                <a:srgbClr val="FFFF00"/>
              </a:buClr>
              <a:buFont typeface="Wingdings" panose="05000000000000000000" pitchFamily="2" charset="2"/>
              <a:buChar char="Ø"/>
            </a:pPr>
            <a:r>
              <a:rPr lang="tr-TR" sz="1600" b="1" cap="all" dirty="0" smtClean="0"/>
              <a:t>2</a:t>
            </a:r>
            <a:r>
              <a:rPr lang="en-US" sz="1600" b="1" cap="all" dirty="0" smtClean="0"/>
              <a:t>4</a:t>
            </a:r>
            <a:r>
              <a:rPr lang="tr-TR" sz="1600" b="1" cap="all" dirty="0" smtClean="0"/>
              <a:t>.05.2017: ODTÜ KARİYER GÜNLERİ </a:t>
            </a:r>
          </a:p>
          <a:p>
            <a:pPr algn="just">
              <a:buClr>
                <a:srgbClr val="FFFF00"/>
              </a:buClr>
              <a:buFont typeface="Wingdings" panose="05000000000000000000" pitchFamily="2" charset="2"/>
              <a:buChar char="Ø"/>
            </a:pPr>
            <a:r>
              <a:rPr lang="tr-TR" sz="1600" b="1" cap="all" dirty="0" smtClean="0"/>
              <a:t>31.07.2017:</a:t>
            </a:r>
            <a:r>
              <a:rPr lang="en-US" sz="1600" b="1" cap="all" dirty="0" smtClean="0"/>
              <a:t>ISTANBUL </a:t>
            </a:r>
            <a:r>
              <a:rPr lang="tr-TR" sz="1600" b="1" cap="all" dirty="0" smtClean="0"/>
              <a:t>Bakanlık Toplantısı</a:t>
            </a:r>
            <a:endParaRPr lang="en-US" sz="1600" b="1" cap="all" dirty="0" smtClean="0"/>
          </a:p>
          <a:p>
            <a:pPr lvl="1" algn="just">
              <a:buClr>
                <a:srgbClr val="FFFF00"/>
              </a:buClr>
              <a:buFont typeface="Wingdings" panose="05000000000000000000" pitchFamily="2" charset="2"/>
              <a:buChar char="Ø"/>
            </a:pPr>
            <a:r>
              <a:rPr lang="tr-TR" sz="1200" b="1" dirty="0" smtClean="0"/>
              <a:t>Sektör sorunları yazılı ve sözlü dile getirildi. </a:t>
            </a:r>
          </a:p>
          <a:p>
            <a:pPr algn="just">
              <a:buClr>
                <a:srgbClr val="FFFF00"/>
              </a:buClr>
              <a:buFont typeface="Wingdings" panose="05000000000000000000" pitchFamily="2" charset="2"/>
              <a:buChar char="Ø"/>
            </a:pPr>
            <a:r>
              <a:rPr lang="tr-TR" sz="1600" b="1" dirty="0" smtClean="0"/>
              <a:t>13.11.2017: 6.YAŞIMIZI KUTLADIK </a:t>
            </a:r>
          </a:p>
          <a:p>
            <a:pPr algn="just">
              <a:buClr>
                <a:srgbClr val="FFFF00"/>
              </a:buClr>
              <a:buFont typeface="Wingdings" panose="05000000000000000000" pitchFamily="2" charset="2"/>
              <a:buChar char="Ø"/>
            </a:pPr>
            <a:r>
              <a:rPr lang="tr-TR" sz="1600" b="1" dirty="0" smtClean="0"/>
              <a:t>2</a:t>
            </a:r>
            <a:r>
              <a:rPr lang="en-US" sz="1600" b="1" dirty="0" smtClean="0"/>
              <a:t>4-25</a:t>
            </a:r>
            <a:r>
              <a:rPr lang="tr-TR" sz="1600" b="1" dirty="0" smtClean="0"/>
              <a:t>.11.2017: MADENCİLİK ÇALIŞTAYI </a:t>
            </a:r>
          </a:p>
          <a:p>
            <a:pPr lvl="1" algn="just">
              <a:buClr>
                <a:srgbClr val="FFFF00"/>
              </a:buClr>
              <a:buFont typeface="Wingdings" panose="05000000000000000000" pitchFamily="2" charset="2"/>
              <a:buChar char="Ø"/>
            </a:pPr>
            <a:r>
              <a:rPr lang="tr-TR" sz="1200" b="1" dirty="0" smtClean="0"/>
              <a:t>Antalya’da yapılan “Madencilik Çalıştayı’na” derneğimizi temsilen Yönetim Kurulu üyemiz Sayın Ahmet Şentürk’ün katılarak Yönetim Kurulu adına görüş bildirmiştir. </a:t>
            </a:r>
          </a:p>
          <a:p>
            <a:pPr algn="just">
              <a:buClr>
                <a:srgbClr val="FFFF00"/>
              </a:buClr>
              <a:buFont typeface="Wingdings" panose="05000000000000000000" pitchFamily="2" charset="2"/>
              <a:buChar char="Ø"/>
            </a:pPr>
            <a:r>
              <a:rPr lang="tr-TR" sz="1600" b="1" cap="all" dirty="0" smtClean="0"/>
              <a:t>12.12.201712: MIGEM’e yapılan sunum</a:t>
            </a:r>
          </a:p>
          <a:p>
            <a:pPr algn="just">
              <a:buClr>
                <a:srgbClr val="FFFF00"/>
              </a:buClr>
              <a:buFont typeface="Wingdings" panose="05000000000000000000" pitchFamily="2" charset="2"/>
              <a:buChar char="Ø"/>
            </a:pPr>
            <a:r>
              <a:rPr lang="tr-TR" sz="1600" b="1" cap="all" dirty="0" smtClean="0"/>
              <a:t>Aralık-2017: 11. Kalkınma planı toplantılarına katılım </a:t>
            </a:r>
          </a:p>
          <a:p>
            <a:pPr algn="just">
              <a:buClr>
                <a:srgbClr val="FFFF00"/>
              </a:buClr>
              <a:buFont typeface="Wingdings" panose="05000000000000000000" pitchFamily="2" charset="2"/>
              <a:buChar char="Ø"/>
            </a:pPr>
            <a:r>
              <a:rPr lang="tr-TR" sz="1600" b="1" cap="all" dirty="0" smtClean="0"/>
              <a:t>2017 yılı Kanun ve yönetmelik çalışmaları;</a:t>
            </a:r>
          </a:p>
          <a:p>
            <a:pPr lvl="2" algn="just">
              <a:buClr>
                <a:srgbClr val="FFFF00"/>
              </a:buClr>
              <a:buFont typeface="Wingdings" panose="05000000000000000000" pitchFamily="2" charset="2"/>
              <a:buChar char="Ø"/>
            </a:pPr>
            <a:r>
              <a:rPr lang="tr-TR" sz="1200" b="1" dirty="0" smtClean="0"/>
              <a:t>TUVEK 21 Temmuz 2017 de yayımlandı </a:t>
            </a:r>
          </a:p>
          <a:p>
            <a:pPr lvl="2" algn="just">
              <a:buClr>
                <a:srgbClr val="FFFF00"/>
              </a:buClr>
              <a:buFont typeface="Wingdings" panose="05000000000000000000" pitchFamily="2" charset="2"/>
              <a:buChar char="Ø"/>
            </a:pPr>
            <a:r>
              <a:rPr lang="tr-TR" sz="1200" b="1" dirty="0" smtClean="0"/>
              <a:t>UMREK : 26 Temmuz  2107’de yayımlandı</a:t>
            </a:r>
          </a:p>
          <a:p>
            <a:pPr algn="just">
              <a:buClr>
                <a:srgbClr val="FFFF00"/>
              </a:buClr>
              <a:buFont typeface="Wingdings" panose="05000000000000000000" pitchFamily="2" charset="2"/>
              <a:buChar char="Ø"/>
            </a:pPr>
            <a:endParaRPr lang="tr-TR" sz="1600" b="1" cap="all" dirty="0" smtClean="0"/>
          </a:p>
          <a:p>
            <a:pPr algn="just">
              <a:buClr>
                <a:srgbClr val="FFFF00"/>
              </a:buClr>
              <a:buFont typeface="Wingdings" panose="05000000000000000000" pitchFamily="2" charset="2"/>
              <a:buChar char="Ø"/>
            </a:pPr>
            <a:endParaRPr lang="tr-TR" sz="1400" b="1" dirty="0" smtClean="0"/>
          </a:p>
        </p:txBody>
      </p:sp>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8" name="Title 11"/>
          <p:cNvSpPr>
            <a:spLocks noGrp="1"/>
          </p:cNvSpPr>
          <p:nvPr>
            <p:ph type="title"/>
          </p:nvPr>
        </p:nvSpPr>
        <p:spPr>
          <a:xfrm>
            <a:off x="1403648" y="274638"/>
            <a:ext cx="7740352" cy="922114"/>
          </a:xfrm>
        </p:spPr>
        <p:txBody>
          <a:bodyPr>
            <a:normAutofit/>
          </a:bodyPr>
          <a:lstStyle/>
          <a:p>
            <a:r>
              <a:rPr lang="tr-TR" sz="3200" b="1" dirty="0" smtClean="0"/>
              <a:t>MJD Faaliyet Raporu - 2017</a:t>
            </a:r>
            <a:endParaRPr lang="tr-TR" sz="3200" b="1" dirty="0"/>
          </a:p>
        </p:txBody>
      </p:sp>
    </p:spTree>
    <p:extLst>
      <p:ext uri="{BB962C8B-B14F-4D97-AF65-F5344CB8AC3E}">
        <p14:creationId xmlns:p14="http://schemas.microsoft.com/office/powerpoint/2010/main" val="11397215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0" y="1412776"/>
            <a:ext cx="9144000" cy="5035475"/>
          </a:xfrm>
        </p:spPr>
        <p:txBody>
          <a:bodyPr>
            <a:noAutofit/>
          </a:bodyPr>
          <a:lstStyle/>
          <a:p>
            <a:pPr algn="just">
              <a:buClr>
                <a:srgbClr val="FFFF00"/>
              </a:buClr>
              <a:buFont typeface="Wingdings" panose="05000000000000000000" pitchFamily="2" charset="2"/>
              <a:buChar char="Ø"/>
            </a:pPr>
            <a:r>
              <a:rPr lang="tr-TR" sz="1600" b="1" cap="all" dirty="0" smtClean="0"/>
              <a:t>BLOOMBERG “MAden dünyası” PROGRAMI</a:t>
            </a:r>
          </a:p>
          <a:p>
            <a:pPr algn="just">
              <a:buClr>
                <a:srgbClr val="FFFF00"/>
              </a:buClr>
              <a:buFont typeface="Wingdings" panose="05000000000000000000" pitchFamily="2" charset="2"/>
              <a:buChar char="Ø"/>
            </a:pPr>
            <a:endParaRPr lang="tr-TR" sz="1600" b="1" cap="all" dirty="0" smtClean="0"/>
          </a:p>
          <a:p>
            <a:pPr algn="just">
              <a:buClr>
                <a:srgbClr val="FFFF00"/>
              </a:buClr>
              <a:buFont typeface="Wingdings" panose="05000000000000000000" pitchFamily="2" charset="2"/>
              <a:buChar char="Ø"/>
            </a:pPr>
            <a:r>
              <a:rPr lang="tr-TR" sz="1600" b="1" cap="all" dirty="0" smtClean="0"/>
              <a:t>INFACT projesi</a:t>
            </a:r>
          </a:p>
          <a:p>
            <a:pPr lvl="1">
              <a:buClr>
                <a:srgbClr val="FFFF00"/>
              </a:buClr>
              <a:buFont typeface="Wingdings" panose="05000000000000000000" pitchFamily="2" charset="2"/>
              <a:buChar char="Ø"/>
            </a:pPr>
            <a:r>
              <a:rPr lang="tr-TR" sz="1200" b="1" dirty="0" smtClean="0"/>
              <a:t>INFACT – Facts in brief</a:t>
            </a:r>
          </a:p>
          <a:p>
            <a:pPr lvl="1">
              <a:buClr>
                <a:srgbClr val="FFFF00"/>
              </a:buClr>
              <a:buFont typeface="Wingdings" panose="05000000000000000000" pitchFamily="2" charset="2"/>
              <a:buChar char="Ø"/>
            </a:pPr>
            <a:r>
              <a:rPr lang="tr-TR" sz="1200" b="1" dirty="0" smtClean="0"/>
              <a:t>Funding organization: EU/ H2020</a:t>
            </a:r>
          </a:p>
          <a:p>
            <a:pPr lvl="1">
              <a:buClr>
                <a:srgbClr val="FFFF00"/>
              </a:buClr>
              <a:buFont typeface="Wingdings" panose="05000000000000000000" pitchFamily="2" charset="2"/>
              <a:buChar char="Ø"/>
            </a:pPr>
            <a:r>
              <a:rPr lang="tr-TR" sz="1200" b="1" dirty="0" smtClean="0"/>
              <a:t>Funding amount: 5.6 Mio €</a:t>
            </a:r>
          </a:p>
          <a:p>
            <a:pPr lvl="1">
              <a:buClr>
                <a:srgbClr val="FFFF00"/>
              </a:buClr>
              <a:buFont typeface="Wingdings" panose="05000000000000000000" pitchFamily="2" charset="2"/>
              <a:buChar char="Ø"/>
            </a:pPr>
            <a:r>
              <a:rPr lang="tr-TR" sz="1200" b="1" dirty="0" smtClean="0"/>
              <a:t>Timeframe: Nov 2017 – Oct 2020</a:t>
            </a:r>
          </a:p>
          <a:p>
            <a:pPr lvl="1">
              <a:buClr>
                <a:srgbClr val="FFFF00"/>
              </a:buClr>
              <a:buFont typeface="Wingdings" panose="05000000000000000000" pitchFamily="2" charset="2"/>
              <a:buChar char="Ø"/>
            </a:pPr>
            <a:r>
              <a:rPr lang="tr-TR" sz="1200" b="1" dirty="0" smtClean="0"/>
              <a:t>Coordinator: Helmholtz Institute Freiberg for Resource Technology at Helmholtz-Zentrum Dresden-Rossendorf</a:t>
            </a:r>
          </a:p>
          <a:p>
            <a:pPr lvl="1">
              <a:buClr>
                <a:srgbClr val="FFFF00"/>
              </a:buClr>
              <a:buFont typeface="Wingdings" panose="05000000000000000000" pitchFamily="2" charset="2"/>
              <a:buChar char="Ø"/>
            </a:pPr>
            <a:r>
              <a:rPr lang="tr-TR" sz="1200" b="1" dirty="0" smtClean="0"/>
              <a:t>Partners: 17 partners from research and academia, industry, state and not-for-profit organizations drawn from seven countries. Altogether they have extensive experience in mining, geology, exploration, IT, social science and communication: Agencia de Innovation y Desarrollo (IDEA), Anglo American Sakatti Oy, Arhus Geo, Atalaya Mining, ATClave, Cobre las Cruces, Dialogik, </a:t>
            </a:r>
            <a:r>
              <a:rPr lang="tr-TR" sz="1200" b="1" dirty="0" smtClean="0">
                <a:solidFill>
                  <a:srgbClr val="FFFF00"/>
                </a:solidFill>
              </a:rPr>
              <a:t>European Federation of Geologists (EFG), </a:t>
            </a:r>
            <a:r>
              <a:rPr lang="tr-TR" sz="1200" b="1" dirty="0" smtClean="0"/>
              <a:t>Fraunhofer IAO, GALSA (Geotech), Geognosia, Helmholtz-Zentrum Dresden-Rossendorf (Koordinator), Oulu Mining School, SRK Exploration Services, Supracon, Finnish Environment Institute SYKE, University of Eastern Finland.</a:t>
            </a:r>
          </a:p>
          <a:p>
            <a:pPr algn="just">
              <a:buClr>
                <a:srgbClr val="FFFF00"/>
              </a:buClr>
              <a:buFont typeface="Wingdings" panose="05000000000000000000" pitchFamily="2" charset="2"/>
              <a:buChar char="Ø"/>
            </a:pPr>
            <a:endParaRPr lang="tr-TR" sz="1600" b="1" dirty="0" smtClean="0"/>
          </a:p>
          <a:p>
            <a:pPr algn="just">
              <a:buClr>
                <a:srgbClr val="FFFF00"/>
              </a:buClr>
              <a:buFont typeface="Wingdings" panose="05000000000000000000" pitchFamily="2" charset="2"/>
              <a:buChar char="Ø"/>
            </a:pPr>
            <a:r>
              <a:rPr lang="tr-TR" sz="1600" b="1" dirty="0" smtClean="0"/>
              <a:t>EFG 2018 EUROWORKSHOP </a:t>
            </a:r>
          </a:p>
          <a:p>
            <a:pPr lvl="1" algn="just">
              <a:buClr>
                <a:srgbClr val="FFFF00"/>
              </a:buClr>
              <a:buFont typeface="Wingdings" panose="05000000000000000000" pitchFamily="2" charset="2"/>
              <a:buChar char="Ø"/>
            </a:pPr>
            <a:r>
              <a:rPr lang="tr-TR" sz="1200" b="1" dirty="0" smtClean="0"/>
              <a:t>Tema: Epithermal Gold Deposit in Western Anatolia</a:t>
            </a:r>
          </a:p>
          <a:p>
            <a:pPr lvl="1" algn="just">
              <a:buClr>
                <a:srgbClr val="FFFF00"/>
              </a:buClr>
              <a:buFont typeface="Wingdings" panose="05000000000000000000" pitchFamily="2" charset="2"/>
              <a:buChar char="Ø"/>
            </a:pPr>
            <a:r>
              <a:rPr lang="tr-TR" sz="1200" b="1" dirty="0" smtClean="0"/>
              <a:t>EFG 2018 EuroWorkshop ( 17-18 Mayıs)</a:t>
            </a:r>
          </a:p>
          <a:p>
            <a:pPr lvl="1" algn="just">
              <a:buClr>
                <a:srgbClr val="FFFF00"/>
              </a:buClr>
              <a:buFont typeface="Wingdings" panose="05000000000000000000" pitchFamily="2" charset="2"/>
              <a:buChar char="Ø"/>
            </a:pPr>
            <a:r>
              <a:rPr lang="tr-TR" sz="1200" b="1" dirty="0" smtClean="0"/>
              <a:t>EFG Council Meeting (19-20 Mayıs)</a:t>
            </a:r>
          </a:p>
          <a:p>
            <a:pPr lvl="1" algn="just">
              <a:buClr>
                <a:srgbClr val="FFFF00"/>
              </a:buClr>
              <a:buFont typeface="Wingdings" panose="05000000000000000000" pitchFamily="2" charset="2"/>
              <a:buChar char="Ø"/>
            </a:pPr>
            <a:r>
              <a:rPr lang="tr-TR" sz="1200" b="1" dirty="0" smtClean="0"/>
              <a:t>Workshop öncesi ve sonrası arazi gezileri</a:t>
            </a:r>
          </a:p>
          <a:p>
            <a:pPr marL="621792" lvl="2" indent="0" algn="just">
              <a:buClr>
                <a:srgbClr val="FFFF00"/>
              </a:buClr>
              <a:buNone/>
            </a:pPr>
            <a:endParaRPr lang="tr-TR" sz="1200" b="1" dirty="0" smtClean="0"/>
          </a:p>
        </p:txBody>
      </p:sp>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5" name="Footer Placeholder 4"/>
          <p:cNvSpPr>
            <a:spLocks noGrp="1"/>
          </p:cNvSpPr>
          <p:nvPr>
            <p:ph type="ftr" sz="quarter" idx="3"/>
          </p:nvPr>
        </p:nvSpPr>
        <p:spPr/>
        <p:txBody>
          <a:bodyPr/>
          <a:lstStyle/>
          <a:p>
            <a:r>
              <a:rPr lang="tr-TR" dirty="0" smtClean="0"/>
              <a:t>MJD Ocak 2018 Genel Kurul</a:t>
            </a:r>
            <a:endParaRPr lang="tr-TR" dirty="0"/>
          </a:p>
        </p:txBody>
      </p:sp>
      <p:sp>
        <p:nvSpPr>
          <p:cNvPr id="6" name="Slide Number Placeholder 5"/>
          <p:cNvSpPr>
            <a:spLocks noGrp="1"/>
          </p:cNvSpPr>
          <p:nvPr>
            <p:ph type="sldNum" sz="quarter" idx="4"/>
          </p:nvPr>
        </p:nvSpPr>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8" name="Title 11"/>
          <p:cNvSpPr>
            <a:spLocks noGrp="1"/>
          </p:cNvSpPr>
          <p:nvPr>
            <p:ph type="title"/>
          </p:nvPr>
        </p:nvSpPr>
        <p:spPr>
          <a:xfrm>
            <a:off x="1403648" y="274638"/>
            <a:ext cx="7740352" cy="922114"/>
          </a:xfrm>
        </p:spPr>
        <p:txBody>
          <a:bodyPr>
            <a:normAutofit/>
          </a:bodyPr>
          <a:lstStyle/>
          <a:p>
            <a:r>
              <a:rPr lang="tr-TR" sz="3200" b="1" dirty="0" smtClean="0"/>
              <a:t>MJD Faaliyet Raporu - 2018</a:t>
            </a:r>
            <a:endParaRPr lang="tr-TR" sz="3200" b="1" dirty="0"/>
          </a:p>
        </p:txBody>
      </p:sp>
    </p:spTree>
    <p:extLst>
      <p:ext uri="{BB962C8B-B14F-4D97-AF65-F5344CB8AC3E}">
        <p14:creationId xmlns:p14="http://schemas.microsoft.com/office/powerpoint/2010/main" val="1911914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8FE6D66-7BB8-44A0-911D-59701196B913}" type="datetime1">
              <a:rPr lang="tr-TR" smtClean="0"/>
              <a:pPr/>
              <a:t>28.1.2018</a:t>
            </a:fld>
            <a:endParaRPr lang="tr-TR" dirty="0"/>
          </a:p>
        </p:txBody>
      </p:sp>
      <p:sp>
        <p:nvSpPr>
          <p:cNvPr id="7" name="Title 11"/>
          <p:cNvSpPr>
            <a:spLocks noGrp="1"/>
          </p:cNvSpPr>
          <p:nvPr>
            <p:ph type="title"/>
          </p:nvPr>
        </p:nvSpPr>
        <p:spPr>
          <a:xfrm>
            <a:off x="1403648" y="274638"/>
            <a:ext cx="7740352" cy="922114"/>
          </a:xfrm>
        </p:spPr>
        <p:txBody>
          <a:bodyPr>
            <a:normAutofit/>
          </a:bodyPr>
          <a:lstStyle/>
          <a:p>
            <a:r>
              <a:rPr lang="tr-TR" sz="3200" b="1" dirty="0" smtClean="0"/>
              <a:t>MJD Faaliyet Raporu - 2018</a:t>
            </a:r>
            <a:endParaRPr lang="tr-TR" sz="3200" b="1" dirty="0"/>
          </a:p>
        </p:txBody>
      </p:sp>
      <p:sp>
        <p:nvSpPr>
          <p:cNvPr id="8" name="Content Placeholder 12"/>
          <p:cNvSpPr>
            <a:spLocks noGrp="1"/>
          </p:cNvSpPr>
          <p:nvPr>
            <p:ph idx="1"/>
          </p:nvPr>
        </p:nvSpPr>
        <p:spPr>
          <a:xfrm>
            <a:off x="0" y="1643050"/>
            <a:ext cx="9144000" cy="4666270"/>
          </a:xfrm>
        </p:spPr>
        <p:txBody>
          <a:bodyPr>
            <a:normAutofit/>
          </a:bodyPr>
          <a:lstStyle/>
          <a:p>
            <a:pPr marL="36576" indent="0" algn="ctr">
              <a:buClr>
                <a:srgbClr val="FFC000"/>
              </a:buClr>
              <a:buNone/>
            </a:pPr>
            <a:r>
              <a:rPr lang="tr-TR" sz="2400" b="1" dirty="0" smtClean="0"/>
              <a:t>Son 3 yıllık dönem içerisinde üretken, uyumlu, özverili çalışmalarından ötürü, dernek organlarında görev alan ve görevli olmayıp</a:t>
            </a:r>
            <a:r>
              <a:rPr lang="en-US" sz="2400" b="1" dirty="0" smtClean="0"/>
              <a:t>ta </a:t>
            </a:r>
            <a:r>
              <a:rPr lang="tr-TR" sz="2400" b="1" dirty="0" smtClean="0"/>
              <a:t>gönüllü çalış</a:t>
            </a:r>
            <a:r>
              <a:rPr lang="en-US" sz="2400" b="1" dirty="0" smtClean="0"/>
              <a:t>arak </a:t>
            </a:r>
            <a:r>
              <a:rPr lang="tr-TR" sz="2400" b="1" dirty="0" smtClean="0"/>
              <a:t>katkı koyan arkadaşlara,</a:t>
            </a:r>
          </a:p>
          <a:p>
            <a:pPr marL="36576" indent="0" algn="ctr">
              <a:buClr>
                <a:srgbClr val="FFC000"/>
              </a:buClr>
              <a:buNone/>
            </a:pPr>
            <a:endParaRPr lang="tr-TR" sz="2400" b="1" dirty="0" smtClean="0"/>
          </a:p>
          <a:p>
            <a:pPr marL="36576" indent="0" algn="ctr">
              <a:buClr>
                <a:srgbClr val="FFC000"/>
              </a:buClr>
              <a:buNone/>
            </a:pPr>
            <a:r>
              <a:rPr lang="tr-TR" sz="2400" b="1" dirty="0" smtClean="0"/>
              <a:t>Seminer, kurs, konferans hazırlayan ve sunan, sponsor olarak maddi destek sağlayan herkese (şirket ve şahıs) </a:t>
            </a:r>
          </a:p>
          <a:p>
            <a:pPr marL="36576" indent="0" algn="ctr">
              <a:buClr>
                <a:srgbClr val="FFC000"/>
              </a:buClr>
              <a:buNone/>
            </a:pPr>
            <a:r>
              <a:rPr lang="tr-TR" sz="2400" b="1" dirty="0" smtClean="0"/>
              <a:t>ve</a:t>
            </a:r>
          </a:p>
          <a:p>
            <a:pPr marL="36576" indent="0" algn="ctr">
              <a:buClr>
                <a:srgbClr val="FFC000"/>
              </a:buClr>
              <a:buNone/>
            </a:pPr>
            <a:r>
              <a:rPr lang="tr-TR" sz="2400" b="1" dirty="0" smtClean="0"/>
              <a:t>Ücretli/ücretsiz katılım sağlayan ve desteklerini esirgemeyen tüm MJD üyelerine MJD YK adına </a:t>
            </a:r>
          </a:p>
          <a:p>
            <a:pPr marL="36576" indent="0" algn="ctr">
              <a:buClr>
                <a:srgbClr val="FFC000"/>
              </a:buClr>
              <a:buNone/>
            </a:pPr>
            <a:r>
              <a:rPr lang="tr-TR" sz="2400" b="1" dirty="0" smtClean="0"/>
              <a:t>Teşekkür ederiz !..</a:t>
            </a:r>
          </a:p>
          <a:p>
            <a:pPr marL="36576" indent="0" algn="ctr">
              <a:buClr>
                <a:srgbClr val="FFC000"/>
              </a:buClr>
              <a:buNone/>
            </a:pPr>
            <a:r>
              <a:rPr lang="tr-TR" sz="2400" b="1" dirty="0" smtClean="0"/>
              <a:t>Saygılarımızla...</a:t>
            </a:r>
          </a:p>
          <a:p>
            <a:pPr marL="36576" indent="0" algn="ctr">
              <a:buClr>
                <a:srgbClr val="FFC000"/>
              </a:buClr>
              <a:buNone/>
            </a:pPr>
            <a:endParaRPr lang="tr-TR" sz="2400" b="1" dirty="0" smtClean="0"/>
          </a:p>
          <a:p>
            <a:pPr marL="36576" indent="0" algn="ctr">
              <a:buClr>
                <a:srgbClr val="FFC000"/>
              </a:buClr>
              <a:buNone/>
            </a:pPr>
            <a:endParaRPr lang="tr-TR" sz="2400" b="1" dirty="0" smtClean="0"/>
          </a:p>
          <a:p>
            <a:pPr marL="36576" indent="0" algn="ctr">
              <a:buClr>
                <a:srgbClr val="FFC000"/>
              </a:buClr>
              <a:buNone/>
            </a:pPr>
            <a:endParaRPr lang="tr-TR" sz="1600" b="1" dirty="0" smtClean="0"/>
          </a:p>
          <a:p>
            <a:pPr marL="36576" indent="0" algn="just">
              <a:buClr>
                <a:srgbClr val="FFC000"/>
              </a:buClr>
              <a:buNone/>
            </a:pPr>
            <a:endParaRPr lang="tr-TR" sz="2400" b="1" dirty="0" smtClean="0"/>
          </a:p>
          <a:p>
            <a:pPr marL="36576" indent="0" algn="ctr">
              <a:buClr>
                <a:srgbClr val="FFC000"/>
              </a:buClr>
              <a:buNone/>
            </a:pPr>
            <a:endParaRPr lang="tr-TR" sz="2400" dirty="0" smtClean="0"/>
          </a:p>
        </p:txBody>
      </p:sp>
      <p:sp>
        <p:nvSpPr>
          <p:cNvPr id="9" name="Slide Number Placeholder 5"/>
          <p:cNvSpPr>
            <a:spLocks noGrp="1"/>
          </p:cNvSpPr>
          <p:nvPr>
            <p:ph type="sldNum" sz="quarter" idx="4"/>
          </p:nvPr>
        </p:nvSpPr>
        <p:spPr>
          <a:xfrm>
            <a:off x="6553200" y="6448251"/>
            <a:ext cx="2133600" cy="365125"/>
          </a:xfrm>
        </p:spPr>
        <p:txBody>
          <a:bodyPr/>
          <a:lstStyle/>
          <a:p>
            <a:r>
              <a:rPr lang="tr-TR" dirty="0" smtClean="0">
                <a:solidFill>
                  <a:schemeClr val="bg2">
                    <a:lumMod val="40000"/>
                    <a:lumOff val="60000"/>
                  </a:schemeClr>
                </a:solidFill>
              </a:rPr>
              <a:t>Ahmet Tukaç</a:t>
            </a:r>
          </a:p>
          <a:p>
            <a:endParaRPr lang="tr-TR" dirty="0">
              <a:solidFill>
                <a:schemeClr val="bg2">
                  <a:lumMod val="40000"/>
                  <a:lumOff val="60000"/>
                </a:schemeClr>
              </a:solidFill>
            </a:endParaRPr>
          </a:p>
        </p:txBody>
      </p:sp>
      <p:sp>
        <p:nvSpPr>
          <p:cNvPr id="10" name="Footer Placeholder 4"/>
          <p:cNvSpPr>
            <a:spLocks noGrp="1"/>
          </p:cNvSpPr>
          <p:nvPr>
            <p:ph type="ftr" sz="quarter" idx="3"/>
          </p:nvPr>
        </p:nvSpPr>
        <p:spPr>
          <a:xfrm>
            <a:off x="3124200" y="6237312"/>
            <a:ext cx="3175992" cy="484163"/>
          </a:xfrm>
        </p:spPr>
        <p:txBody>
          <a:bodyPr/>
          <a:lstStyle/>
          <a:p>
            <a:r>
              <a:rPr lang="tr-TR" dirty="0" smtClean="0"/>
              <a:t>MJD Ocak 2018 Genel Kurul</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2408</TotalTime>
  <Words>856</Words>
  <Application>Microsoft Office PowerPoint</Application>
  <PresentationFormat>Ekran Gösterisi (4:3)</PresentationFormat>
  <Paragraphs>127</Paragraphs>
  <Slides>9</Slides>
  <Notes>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Franklin Gothic Book</vt:lpstr>
      <vt:lpstr>Wingdings</vt:lpstr>
      <vt:lpstr>Wingdings 2</vt:lpstr>
      <vt:lpstr>Technic</vt:lpstr>
      <vt:lpstr>MJD Faaliyet Raporu - 2018</vt:lpstr>
      <vt:lpstr>MJD Faaliyet Raporu – 2015 Eğitimleri</vt:lpstr>
      <vt:lpstr>MJD Faaliyet Raporu - 2015</vt:lpstr>
      <vt:lpstr>MJD Faaliyet Raporu – 2016 Eğitim</vt:lpstr>
      <vt:lpstr>MJD Faaliyet Raporu - 2016</vt:lpstr>
      <vt:lpstr>MJD Faaliyet Raporu – 2017 Eğitimleri</vt:lpstr>
      <vt:lpstr>MJD Faaliyet Raporu - 2017</vt:lpstr>
      <vt:lpstr>MJD Faaliyet Raporu - 2018</vt:lpstr>
      <vt:lpstr>MJD Faaliyet Raporu - 2018</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MADEN JEOLOGLARI DERNEĞİ MJD</dc:title>
  <dc:creator>Arda Arcasoy</dc:creator>
  <cp:lastModifiedBy>Maden Jeologları Derneği</cp:lastModifiedBy>
  <cp:revision>179</cp:revision>
  <cp:lastPrinted>2013-11-10T10:38:34Z</cp:lastPrinted>
  <dcterms:created xsi:type="dcterms:W3CDTF">2012-01-10T11:57:22Z</dcterms:created>
  <dcterms:modified xsi:type="dcterms:W3CDTF">2018-01-28T14:46:04Z</dcterms:modified>
</cp:coreProperties>
</file>